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36"/>
  </p:notesMasterIdLst>
  <p:sldIdLst>
    <p:sldId id="393" r:id="rId2"/>
    <p:sldId id="422" r:id="rId3"/>
    <p:sldId id="423" r:id="rId4"/>
    <p:sldId id="387" r:id="rId5"/>
    <p:sldId id="411" r:id="rId6"/>
    <p:sldId id="412" r:id="rId7"/>
    <p:sldId id="367" r:id="rId8"/>
    <p:sldId id="368" r:id="rId9"/>
    <p:sldId id="369" r:id="rId10"/>
    <p:sldId id="413" r:id="rId11"/>
    <p:sldId id="420" r:id="rId12"/>
    <p:sldId id="350" r:id="rId13"/>
    <p:sldId id="404" r:id="rId14"/>
    <p:sldId id="405" r:id="rId15"/>
    <p:sldId id="351" r:id="rId16"/>
    <p:sldId id="385" r:id="rId17"/>
    <p:sldId id="416" r:id="rId18"/>
    <p:sldId id="341" r:id="rId19"/>
    <p:sldId id="415" r:id="rId20"/>
    <p:sldId id="370" r:id="rId21"/>
    <p:sldId id="417" r:id="rId22"/>
    <p:sldId id="356" r:id="rId23"/>
    <p:sldId id="355" r:id="rId24"/>
    <p:sldId id="357" r:id="rId25"/>
    <p:sldId id="419" r:id="rId26"/>
    <p:sldId id="361" r:id="rId27"/>
    <p:sldId id="363" r:id="rId28"/>
    <p:sldId id="390" r:id="rId29"/>
    <p:sldId id="362" r:id="rId30"/>
    <p:sldId id="360" r:id="rId31"/>
    <p:sldId id="374" r:id="rId32"/>
    <p:sldId id="392" r:id="rId33"/>
    <p:sldId id="391" r:id="rId34"/>
    <p:sldId id="375" r:id="rId35"/>
  </p:sldIdLst>
  <p:sldSz cx="12192000" cy="6858000"/>
  <p:notesSz cx="6735763" cy="9866313"/>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ACA"/>
    <a:srgbClr val="59DFF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94660"/>
  </p:normalViewPr>
  <p:slideViewPr>
    <p:cSldViewPr snapToGrid="0">
      <p:cViewPr varScale="1">
        <p:scale>
          <a:sx n="72" d="100"/>
          <a:sy n="72" d="100"/>
        </p:scale>
        <p:origin x="-306"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B02D52-86BA-4539-BAA9-A8893F42FE84}" type="doc">
      <dgm:prSet loTypeId="urn:microsoft.com/office/officeart/2005/8/layout/process2" loCatId="process" qsTypeId="urn:microsoft.com/office/officeart/2005/8/quickstyle/3d1" qsCatId="3D" csTypeId="urn:microsoft.com/office/officeart/2005/8/colors/colorful4" csCatId="colorful" phldr="1"/>
      <dgm:spPr/>
      <dgm:t>
        <a:bodyPr/>
        <a:lstStyle/>
        <a:p>
          <a:endParaRPr lang="en-US"/>
        </a:p>
      </dgm:t>
    </dgm:pt>
    <dgm:pt modelId="{9FF1669E-CECD-498B-A163-4614BF87FAB7}">
      <dgm:prSet custT="1"/>
      <dgm:spPr>
        <a:solidFill>
          <a:srgbClr val="59DFF1"/>
        </a:solidFill>
      </dgm:spPr>
      <dgm:t>
        <a:bodyPr/>
        <a:lstStyle/>
        <a:p>
          <a:pPr algn="just"/>
          <a:r>
            <a:rPr lang="nb-NO" sz="2800" dirty="0">
              <a:solidFill>
                <a:schemeClr val="tx1"/>
              </a:solidFill>
              <a:latin typeface="Arial" panose="020B0604020202020204" pitchFamily="34" charset="0"/>
              <a:cs typeface="Arial" panose="020B0604020202020204" pitchFamily="34" charset="0"/>
            </a:rPr>
            <a:t>- </a:t>
          </a:r>
          <a:r>
            <a:rPr lang="it-IT" sz="2800" dirty="0">
              <a:solidFill>
                <a:schemeClr val="tx1"/>
              </a:solidFill>
            </a:rPr>
            <a:t>Giáo viên có thể sử dụng kết quả đánh giá trẻ hằng ngày làm cơ sở </a:t>
          </a:r>
          <a:br>
            <a:rPr lang="it-IT" sz="2800" dirty="0">
              <a:solidFill>
                <a:schemeClr val="tx1"/>
              </a:solidFill>
            </a:rPr>
          </a:br>
          <a:r>
            <a:rPr lang="it-IT" sz="2800" dirty="0">
              <a:solidFill>
                <a:schemeClr val="tx1"/>
              </a:solidFill>
            </a:rPr>
            <a:t>đánh giá theo chủ đề/tháng. </a:t>
          </a:r>
          <a:endParaRPr lang="en-US" sz="2800" dirty="0">
            <a:solidFill>
              <a:schemeClr val="tx1"/>
            </a:solidFill>
            <a:latin typeface="Arial" panose="020B0604020202020204" pitchFamily="34" charset="0"/>
            <a:cs typeface="Arial" panose="020B0604020202020204" pitchFamily="34" charset="0"/>
          </a:endParaRPr>
        </a:p>
      </dgm:t>
    </dgm:pt>
    <dgm:pt modelId="{48236114-FA6F-415F-B921-EB707EA952D8}" type="parTrans" cxnId="{6F4B064F-271F-4434-8D0F-AEA0D318650A}">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CA2F2CB7-FB4D-4EF8-9338-9B597B744942}" type="sibTrans" cxnId="{6F4B064F-271F-4434-8D0F-AEA0D318650A}">
      <dgm:prSet custT="1"/>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C1426810-ABFC-4E8D-97A8-FBB4E2F0892B}">
      <dgm:prSet custT="1"/>
      <dgm:spPr>
        <a:solidFill>
          <a:schemeClr val="accent5">
            <a:lumMod val="40000"/>
            <a:lumOff val="60000"/>
          </a:schemeClr>
        </a:solidFill>
      </dgm:spPr>
      <dgm:t>
        <a:bodyPr/>
        <a:lstStyle/>
        <a:p>
          <a:pPr algn="just"/>
          <a:r>
            <a:rPr lang="nb-NO" sz="2800" dirty="0">
              <a:solidFill>
                <a:schemeClr val="tx1"/>
              </a:solidFill>
              <a:latin typeface="Arial" panose="020B0604020202020204" pitchFamily="34" charset="0"/>
              <a:cs typeface="Arial" panose="020B0604020202020204" pitchFamily="34" charset="0"/>
            </a:rPr>
            <a:t>- </a:t>
          </a:r>
          <a:r>
            <a:rPr lang="it-IT" sz="2800" dirty="0">
              <a:solidFill>
                <a:schemeClr val="tx1"/>
              </a:solidFill>
            </a:rPr>
            <a:t>Kết quả đánh giá sự phát triển của trẻ cuối chủ đề/tháng được giáo viên theo dõi, tổng hợp và ghi vào Bảng đánh giá sự phát triển của trẻ.</a:t>
          </a:r>
          <a:endParaRPr lang="en-US" sz="2800" dirty="0">
            <a:solidFill>
              <a:schemeClr val="tx1"/>
            </a:solidFill>
          </a:endParaRPr>
        </a:p>
      </dgm:t>
    </dgm:pt>
    <dgm:pt modelId="{FAEBDC34-A1B9-4B92-99A7-F1938A0FB4EB}" type="parTrans" cxnId="{97163C4E-80BC-4BE0-8A02-26F1C05E67E3}">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ADC1EF18-C850-4FB6-AFAE-B80BBBD36592}" type="sibTrans" cxnId="{97163C4E-80BC-4BE0-8A02-26F1C05E67E3}">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B22641FC-A3C5-4018-BE84-CBDADC77287E}" type="pres">
      <dgm:prSet presAssocID="{B8B02D52-86BA-4539-BAA9-A8893F42FE84}" presName="linearFlow" presStyleCnt="0">
        <dgm:presLayoutVars>
          <dgm:resizeHandles val="exact"/>
        </dgm:presLayoutVars>
      </dgm:prSet>
      <dgm:spPr/>
      <dgm:t>
        <a:bodyPr/>
        <a:lstStyle/>
        <a:p>
          <a:endParaRPr lang="en-US"/>
        </a:p>
      </dgm:t>
    </dgm:pt>
    <dgm:pt modelId="{15F79CFC-D312-4CA9-B197-CF00570DBD93}" type="pres">
      <dgm:prSet presAssocID="{9FF1669E-CECD-498B-A163-4614BF87FAB7}" presName="node" presStyleLbl="node1" presStyleIdx="0" presStyleCnt="2" custScaleX="121411" custScaleY="48400" custLinFactNeighborX="-222" custLinFactNeighborY="23892">
        <dgm:presLayoutVars>
          <dgm:bulletEnabled val="1"/>
        </dgm:presLayoutVars>
      </dgm:prSet>
      <dgm:spPr/>
      <dgm:t>
        <a:bodyPr/>
        <a:lstStyle/>
        <a:p>
          <a:endParaRPr lang="en-US"/>
        </a:p>
      </dgm:t>
    </dgm:pt>
    <dgm:pt modelId="{43FE9A38-8AFE-4329-B537-3511F72883A5}" type="pres">
      <dgm:prSet presAssocID="{CA2F2CB7-FB4D-4EF8-9338-9B597B744942}" presName="sibTrans" presStyleLbl="sibTrans2D1" presStyleIdx="0" presStyleCnt="1"/>
      <dgm:spPr/>
      <dgm:t>
        <a:bodyPr/>
        <a:lstStyle/>
        <a:p>
          <a:endParaRPr lang="en-US"/>
        </a:p>
      </dgm:t>
    </dgm:pt>
    <dgm:pt modelId="{728283AB-BB22-48FD-8F20-28546777BB3F}" type="pres">
      <dgm:prSet presAssocID="{CA2F2CB7-FB4D-4EF8-9338-9B597B744942}" presName="connectorText" presStyleLbl="sibTrans2D1" presStyleIdx="0" presStyleCnt="1"/>
      <dgm:spPr/>
      <dgm:t>
        <a:bodyPr/>
        <a:lstStyle/>
        <a:p>
          <a:endParaRPr lang="en-US"/>
        </a:p>
      </dgm:t>
    </dgm:pt>
    <dgm:pt modelId="{077165B7-F8AE-4F1D-BEAC-8E0948618389}" type="pres">
      <dgm:prSet presAssocID="{C1426810-ABFC-4E8D-97A8-FBB4E2F0892B}" presName="node" presStyleLbl="node1" presStyleIdx="1" presStyleCnt="2" custScaleX="121411" custScaleY="58628">
        <dgm:presLayoutVars>
          <dgm:bulletEnabled val="1"/>
        </dgm:presLayoutVars>
      </dgm:prSet>
      <dgm:spPr/>
      <dgm:t>
        <a:bodyPr/>
        <a:lstStyle/>
        <a:p>
          <a:endParaRPr lang="en-US"/>
        </a:p>
      </dgm:t>
    </dgm:pt>
  </dgm:ptLst>
  <dgm:cxnLst>
    <dgm:cxn modelId="{6DC8A267-732F-42A1-B55C-3D0A4B354575}" type="presOf" srcId="{CA2F2CB7-FB4D-4EF8-9338-9B597B744942}" destId="{43FE9A38-8AFE-4329-B537-3511F72883A5}" srcOrd="0" destOrd="0" presId="urn:microsoft.com/office/officeart/2005/8/layout/process2"/>
    <dgm:cxn modelId="{6F4B064F-271F-4434-8D0F-AEA0D318650A}" srcId="{B8B02D52-86BA-4539-BAA9-A8893F42FE84}" destId="{9FF1669E-CECD-498B-A163-4614BF87FAB7}" srcOrd="0" destOrd="0" parTransId="{48236114-FA6F-415F-B921-EB707EA952D8}" sibTransId="{CA2F2CB7-FB4D-4EF8-9338-9B597B744942}"/>
    <dgm:cxn modelId="{E2D06A6F-DBC5-421D-A54C-ED9139BA1019}" type="presOf" srcId="{C1426810-ABFC-4E8D-97A8-FBB4E2F0892B}" destId="{077165B7-F8AE-4F1D-BEAC-8E0948618389}" srcOrd="0" destOrd="0" presId="urn:microsoft.com/office/officeart/2005/8/layout/process2"/>
    <dgm:cxn modelId="{97163C4E-80BC-4BE0-8A02-26F1C05E67E3}" srcId="{B8B02D52-86BA-4539-BAA9-A8893F42FE84}" destId="{C1426810-ABFC-4E8D-97A8-FBB4E2F0892B}" srcOrd="1" destOrd="0" parTransId="{FAEBDC34-A1B9-4B92-99A7-F1938A0FB4EB}" sibTransId="{ADC1EF18-C850-4FB6-AFAE-B80BBBD36592}"/>
    <dgm:cxn modelId="{7C1AF2B5-D7AD-40BC-B4B1-E968DBEE57D1}" type="presOf" srcId="{CA2F2CB7-FB4D-4EF8-9338-9B597B744942}" destId="{728283AB-BB22-48FD-8F20-28546777BB3F}" srcOrd="1" destOrd="0" presId="urn:microsoft.com/office/officeart/2005/8/layout/process2"/>
    <dgm:cxn modelId="{5B3CFC4E-D5F7-4393-9FB9-0ECDAB197F15}" type="presOf" srcId="{B8B02D52-86BA-4539-BAA9-A8893F42FE84}" destId="{B22641FC-A3C5-4018-BE84-CBDADC77287E}" srcOrd="0" destOrd="0" presId="urn:microsoft.com/office/officeart/2005/8/layout/process2"/>
    <dgm:cxn modelId="{AED93F4C-26D5-4331-8195-615B0E175DB5}" type="presOf" srcId="{9FF1669E-CECD-498B-A163-4614BF87FAB7}" destId="{15F79CFC-D312-4CA9-B197-CF00570DBD93}" srcOrd="0" destOrd="0" presId="urn:microsoft.com/office/officeart/2005/8/layout/process2"/>
    <dgm:cxn modelId="{746633F3-E6B0-4CF3-A9E1-E856D4DBB340}" type="presParOf" srcId="{B22641FC-A3C5-4018-BE84-CBDADC77287E}" destId="{15F79CFC-D312-4CA9-B197-CF00570DBD93}" srcOrd="0" destOrd="0" presId="urn:microsoft.com/office/officeart/2005/8/layout/process2"/>
    <dgm:cxn modelId="{55820332-6547-47E8-B256-65742811BBB5}" type="presParOf" srcId="{B22641FC-A3C5-4018-BE84-CBDADC77287E}" destId="{43FE9A38-8AFE-4329-B537-3511F72883A5}" srcOrd="1" destOrd="0" presId="urn:microsoft.com/office/officeart/2005/8/layout/process2"/>
    <dgm:cxn modelId="{C09481B4-2879-4BAD-87EF-4987610B60A8}" type="presParOf" srcId="{43FE9A38-8AFE-4329-B537-3511F72883A5}" destId="{728283AB-BB22-48FD-8F20-28546777BB3F}" srcOrd="0" destOrd="0" presId="urn:microsoft.com/office/officeart/2005/8/layout/process2"/>
    <dgm:cxn modelId="{DB339783-F23D-4FF8-920F-0610E1EAB0F1}" type="presParOf" srcId="{B22641FC-A3C5-4018-BE84-CBDADC77287E}" destId="{077165B7-F8AE-4F1D-BEAC-8E0948618389}"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79CFC-D312-4CA9-B197-CF00570DBD93}">
      <dsp:nvSpPr>
        <dsp:cNvPr id="0" name=""/>
        <dsp:cNvSpPr/>
      </dsp:nvSpPr>
      <dsp:spPr>
        <a:xfrm>
          <a:off x="0" y="368451"/>
          <a:ext cx="10985045" cy="1481596"/>
        </a:xfrm>
        <a:prstGeom prst="roundRect">
          <a:avLst>
            <a:gd name="adj" fmla="val 10000"/>
          </a:avLst>
        </a:prstGeom>
        <a:solidFill>
          <a:srgbClr val="59DFF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nb-NO" sz="2800" kern="1200" dirty="0">
              <a:solidFill>
                <a:schemeClr val="tx1"/>
              </a:solidFill>
              <a:latin typeface="Arial" panose="020B0604020202020204" pitchFamily="34" charset="0"/>
              <a:cs typeface="Arial" panose="020B0604020202020204" pitchFamily="34" charset="0"/>
            </a:rPr>
            <a:t>- </a:t>
          </a:r>
          <a:r>
            <a:rPr lang="it-IT" sz="2800" kern="1200" dirty="0">
              <a:solidFill>
                <a:schemeClr val="tx1"/>
              </a:solidFill>
            </a:rPr>
            <a:t>Giáo viên có thể sử dụng kết quả đánh giá trẻ hằng ngày làm cơ sở </a:t>
          </a:r>
          <a:br>
            <a:rPr lang="it-IT" sz="2800" kern="1200" dirty="0">
              <a:solidFill>
                <a:schemeClr val="tx1"/>
              </a:solidFill>
            </a:rPr>
          </a:br>
          <a:r>
            <a:rPr lang="it-IT" sz="2800" kern="1200" dirty="0">
              <a:solidFill>
                <a:schemeClr val="tx1"/>
              </a:solidFill>
            </a:rPr>
            <a:t>đánh giá theo chủ đề/tháng. </a:t>
          </a:r>
          <a:endParaRPr lang="en-US" sz="2800" kern="1200" dirty="0">
            <a:solidFill>
              <a:schemeClr val="tx1"/>
            </a:solidFill>
            <a:latin typeface="Arial" panose="020B0604020202020204" pitchFamily="34" charset="0"/>
            <a:cs typeface="Arial" panose="020B0604020202020204" pitchFamily="34" charset="0"/>
          </a:endParaRPr>
        </a:p>
      </dsp:txBody>
      <dsp:txXfrm>
        <a:off x="43394" y="411845"/>
        <a:ext cx="10898257" cy="1394808"/>
      </dsp:txXfrm>
    </dsp:sp>
    <dsp:sp modelId="{43FE9A38-8AFE-4329-B537-3511F72883A5}">
      <dsp:nvSpPr>
        <dsp:cNvPr id="0" name=""/>
        <dsp:cNvSpPr/>
      </dsp:nvSpPr>
      <dsp:spPr>
        <a:xfrm rot="5400000">
          <a:off x="5055688" y="1743734"/>
          <a:ext cx="873667" cy="137751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chemeClr val="tx1"/>
            </a:solidFill>
            <a:latin typeface="Arial" panose="020B0604020202020204" pitchFamily="34" charset="0"/>
            <a:cs typeface="Arial" panose="020B0604020202020204" pitchFamily="34" charset="0"/>
          </a:endParaRPr>
        </a:p>
      </dsp:txBody>
      <dsp:txXfrm rot="-5400000">
        <a:off x="5079266" y="1995659"/>
        <a:ext cx="826511" cy="611567"/>
      </dsp:txXfrm>
    </dsp:sp>
    <dsp:sp modelId="{077165B7-F8AE-4F1D-BEAC-8E0948618389}">
      <dsp:nvSpPr>
        <dsp:cNvPr id="0" name=""/>
        <dsp:cNvSpPr/>
      </dsp:nvSpPr>
      <dsp:spPr>
        <a:xfrm>
          <a:off x="0" y="3014938"/>
          <a:ext cx="10985045" cy="1794691"/>
        </a:xfrm>
        <a:prstGeom prst="roundRect">
          <a:avLst>
            <a:gd name="adj" fmla="val 10000"/>
          </a:avLst>
        </a:prstGeom>
        <a:solidFill>
          <a:schemeClr val="accent5">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nb-NO" sz="2800" kern="1200" dirty="0">
              <a:solidFill>
                <a:schemeClr val="tx1"/>
              </a:solidFill>
              <a:latin typeface="Arial" panose="020B0604020202020204" pitchFamily="34" charset="0"/>
              <a:cs typeface="Arial" panose="020B0604020202020204" pitchFamily="34" charset="0"/>
            </a:rPr>
            <a:t>- </a:t>
          </a:r>
          <a:r>
            <a:rPr lang="it-IT" sz="2800" kern="1200" dirty="0">
              <a:solidFill>
                <a:schemeClr val="tx1"/>
              </a:solidFill>
            </a:rPr>
            <a:t>Kết quả đánh giá sự phát triển của trẻ cuối chủ đề/tháng được giáo viên theo dõi, tổng hợp và ghi vào Bảng đánh giá sự phát triển của trẻ.</a:t>
          </a:r>
          <a:endParaRPr lang="en-US" sz="2800" kern="1200" dirty="0">
            <a:solidFill>
              <a:schemeClr val="tx1"/>
            </a:solidFill>
          </a:endParaRPr>
        </a:p>
      </dsp:txBody>
      <dsp:txXfrm>
        <a:off x="52565" y="3067503"/>
        <a:ext cx="10879915" cy="16895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9:58.312"/>
    </inkml:context>
    <inkml:brush xml:id="br0">
      <inkml:brushProperty name="width" value="0.05" units="cm"/>
      <inkml:brushProperty name="height" value="0.05" units="cm"/>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9:25.758"/>
    </inkml:context>
    <inkml:brush xml:id="br0">
      <inkml:brushProperty name="width" value="0.05" units="cm"/>
      <inkml:brushProperty name="height" value="0.05" units="cm"/>
    </inkml:brush>
  </inkml:definitions>
  <inkml:trace contextRef="#ctx0" brushRef="#br0">1 306 24575,'0'-6'0,"6"-3"0,3-11 0,-1-9 0,-2-13 0,5-4 0,0-8 0,-2 0 0,-2 8-8191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9:59.604"/>
    </inkml:context>
    <inkml:brush xml:id="br0">
      <inkml:brushProperty name="width" value="0.05" units="cm"/>
      <inkml:brushProperty name="height" value="0.05" units="cm"/>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10:00.464"/>
    </inkml:context>
    <inkml:brush xml:id="br0">
      <inkml:brushProperty name="width" value="0.05" units="cm"/>
      <inkml:brushProperty name="height" value="0.05" units="cm"/>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10:00.981"/>
    </inkml:context>
    <inkml:brush xml:id="br0">
      <inkml:brushProperty name="width" value="0.05" units="cm"/>
      <inkml:brushProperty name="height" value="0.05" units="cm"/>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10:01.618"/>
    </inkml:context>
    <inkml:brush xml:id="br0">
      <inkml:brushProperty name="width" value="0.05" units="cm"/>
      <inkml:brushProperty name="height" value="0.05" units="cm"/>
    </inkml:brush>
  </inkml:definitions>
  <inkml:trace contextRef="#ctx0" brushRef="#br0">0 0 24575,'0'6'0,"0"9"0,0 1-8191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10:02.677"/>
    </inkml:context>
    <inkml:brush xml:id="br0">
      <inkml:brushProperty name="width" value="0.05" units="cm"/>
      <inkml:brushProperty name="height" value="0.05" units="cm"/>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0:39.605"/>
    </inkml:context>
    <inkml:brush xml:id="br0">
      <inkml:brushProperty name="width" value="0.05" units="cm"/>
      <inkml:brushProperty name="height" value="0.05" units="cm"/>
    </inkml:brush>
  </inkml:definitions>
  <inkml:trace contextRef="#ctx0" brushRef="#br0">16 247 24575,'0'-6'0,"0"-21"0,0-25 0,-7-28 0,-1-1-8191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0:41.258"/>
    </inkml:context>
    <inkml:brush xml:id="br0">
      <inkml:brushProperty name="width" value="0.05" units="cm"/>
      <inkml:brushProperty name="height" value="0.05" units="cm"/>
    </inkml:brush>
  </inkml:definitions>
  <inkml:trace contextRef="#ctx0" brushRef="#br0">1 1 24575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30T08:00:41.848"/>
    </inkml:context>
    <inkml:brush xml:id="br0">
      <inkml:brushProperty name="width" value="0.05" units="cm"/>
      <inkml:brushProperty name="height" value="0.05" units="cm"/>
    </inkml:brush>
  </inkml:definitions>
  <inkml:trace contextRef="#ctx0" brushRef="#br0">1 0 24575,'0'13'0,"0"3"-8191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A4C8D00-A02F-47FE-93A5-E9D79EADC68C}" type="datetimeFigureOut">
              <a:rPr lang="en-US" smtClean="0"/>
              <a:t>8/30/2022</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1254D36-D96A-4615-97BE-1AB66EF875C4}" type="slidenum">
              <a:rPr lang="en-US" smtClean="0"/>
              <a:t>‹#›</a:t>
            </a:fld>
            <a:endParaRPr lang="en-US"/>
          </a:p>
        </p:txBody>
      </p:sp>
    </p:spTree>
    <p:extLst>
      <p:ext uri="{BB962C8B-B14F-4D97-AF65-F5344CB8AC3E}">
        <p14:creationId xmlns:p14="http://schemas.microsoft.com/office/powerpoint/2010/main" val="3968122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1BB594-5000-45C3-ABE9-9954126F0B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EAE3517-7480-4D64-B8AA-D370D6BFE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2F3C70F-70C1-49BF-8CFC-0C9461A319DB}"/>
              </a:ext>
            </a:extLst>
          </p:cNvPr>
          <p:cNvSpPr>
            <a:spLocks noGrp="1"/>
          </p:cNvSpPr>
          <p:nvPr>
            <p:ph type="dt" sz="half" idx="10"/>
          </p:nvPr>
        </p:nvSpPr>
        <p:spPr/>
        <p:txBody>
          <a:bodyPr/>
          <a:lstStyle/>
          <a:p>
            <a:pPr>
              <a:defRPr/>
            </a:pPr>
            <a:fld id="{212BFC49-B8B7-4415-8C52-7F549E30AC46}"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1113B55-08F5-4BB7-9DAE-695DC3CAAC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0301830-B860-4FB2-B0F1-749EAFB82969}"/>
              </a:ext>
            </a:extLst>
          </p:cNvPr>
          <p:cNvSpPr>
            <a:spLocks noGrp="1"/>
          </p:cNvSpPr>
          <p:nvPr>
            <p:ph type="sldNum" sz="quarter" idx="12"/>
          </p:nvPr>
        </p:nvSpPr>
        <p:spPr/>
        <p:txBody>
          <a:bodyPr/>
          <a:lstStyle/>
          <a:p>
            <a:pPr>
              <a:defRPr/>
            </a:pPr>
            <a:fld id="{86CA6E1D-A8C4-49F6-A43B-D3BEB3F6CB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734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B6134-1EF7-4458-B688-AF67FAC4A9A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9B2C95C2-1B5E-4EC4-887F-E509AD0AE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0870F91-4B51-4267-8561-0594AF22A3AC}"/>
              </a:ext>
            </a:extLst>
          </p:cNvPr>
          <p:cNvSpPr>
            <a:spLocks noGrp="1"/>
          </p:cNvSpPr>
          <p:nvPr>
            <p:ph type="dt" sz="half" idx="10"/>
          </p:nvPr>
        </p:nvSpPr>
        <p:spPr/>
        <p:txBody>
          <a:bodyPr/>
          <a:lstStyle/>
          <a:p>
            <a:pPr>
              <a:defRPr/>
            </a:pPr>
            <a:fld id="{F5400848-DF85-4B68-9C73-B894CB507E6F}"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448C00-A222-45C4-8FC4-D17C45DA4C1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398E5CA-81CA-496D-9692-AE5AA89D2FBC}"/>
              </a:ext>
            </a:extLst>
          </p:cNvPr>
          <p:cNvSpPr>
            <a:spLocks noGrp="1"/>
          </p:cNvSpPr>
          <p:nvPr>
            <p:ph type="sldNum" sz="quarter" idx="12"/>
          </p:nvPr>
        </p:nvSpPr>
        <p:spPr/>
        <p:txBody>
          <a:bodyPr/>
          <a:lstStyle/>
          <a:p>
            <a:pPr>
              <a:defRPr/>
            </a:pPr>
            <a:fld id="{8F14A257-8D46-416E-9C54-31D8829E948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6722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DEA44F-B71E-4821-A96D-FF5EBCD26E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9A15D6D-5787-4BD0-A19D-3EE0F9016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06B119-08D6-4A87-8C84-4C62936A8C86}"/>
              </a:ext>
            </a:extLst>
          </p:cNvPr>
          <p:cNvSpPr>
            <a:spLocks noGrp="1"/>
          </p:cNvSpPr>
          <p:nvPr>
            <p:ph type="dt" sz="half" idx="10"/>
          </p:nvPr>
        </p:nvSpPr>
        <p:spPr/>
        <p:txBody>
          <a:bodyPr/>
          <a:lstStyle/>
          <a:p>
            <a:pPr>
              <a:defRPr/>
            </a:pPr>
            <a:fld id="{787F4D52-455B-485D-BC24-DC33163039ED}"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B70A174-B35B-400B-81BE-1140E783E4F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5C6F64A-A44A-4877-9137-9D1D7A590C89}"/>
              </a:ext>
            </a:extLst>
          </p:cNvPr>
          <p:cNvSpPr>
            <a:spLocks noGrp="1"/>
          </p:cNvSpPr>
          <p:nvPr>
            <p:ph type="sldNum" sz="quarter" idx="12"/>
          </p:nvPr>
        </p:nvSpPr>
        <p:spPr/>
        <p:txBody>
          <a:bodyPr/>
          <a:lstStyle/>
          <a:p>
            <a:pPr>
              <a:defRPr/>
            </a:pPr>
            <a:fld id="{81B796F6-5E1A-4422-9380-CC880FFAF7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183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4F1A0-CBA7-41DB-8FAA-2BEF7074973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1F47BA2-9F0C-4AA7-9B1D-66B0C65CA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A9D662A-6EA5-41B7-8055-1CFE5FA7A834}"/>
              </a:ext>
            </a:extLst>
          </p:cNvPr>
          <p:cNvSpPr>
            <a:spLocks noGrp="1"/>
          </p:cNvSpPr>
          <p:nvPr>
            <p:ph type="dt" sz="half" idx="10"/>
          </p:nvPr>
        </p:nvSpPr>
        <p:spPr/>
        <p:txBody>
          <a:bodyPr/>
          <a:lstStyle/>
          <a:p>
            <a:pPr>
              <a:defRPr/>
            </a:pPr>
            <a:fld id="{235BF9A7-C001-4BBF-A758-F23D8B46092C}"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C076BED-6B93-4112-B93E-8C090392393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134F462-8B7D-412D-9BDA-B9880C7C3C0C}"/>
              </a:ext>
            </a:extLst>
          </p:cNvPr>
          <p:cNvSpPr>
            <a:spLocks noGrp="1"/>
          </p:cNvSpPr>
          <p:nvPr>
            <p:ph type="sldNum" sz="quarter" idx="12"/>
          </p:nvPr>
        </p:nvSpPr>
        <p:spPr/>
        <p:txBody>
          <a:bodyPr/>
          <a:lstStyle/>
          <a:p>
            <a:pPr>
              <a:defRPr/>
            </a:pPr>
            <a:fld id="{0719DDA1-7003-4BA7-A634-03E75927184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482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A7DB1-2D4D-4A64-A8E9-129665E6C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1053059-E88A-4A3F-8040-33D36C973D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0FBCED2-BC34-43B5-A2D6-000AF9396E80}"/>
              </a:ext>
            </a:extLst>
          </p:cNvPr>
          <p:cNvSpPr>
            <a:spLocks noGrp="1"/>
          </p:cNvSpPr>
          <p:nvPr>
            <p:ph type="dt" sz="half" idx="10"/>
          </p:nvPr>
        </p:nvSpPr>
        <p:spPr/>
        <p:txBody>
          <a:bodyPr/>
          <a:lstStyle/>
          <a:p>
            <a:pPr>
              <a:defRPr/>
            </a:pPr>
            <a:fld id="{F639F621-0FCD-4EC6-BE6F-96560D631E01}"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3AC12BC-212C-4789-989D-EA381F55C4F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5EDF97C-4678-4A0E-922E-4EC931C23620}"/>
              </a:ext>
            </a:extLst>
          </p:cNvPr>
          <p:cNvSpPr>
            <a:spLocks noGrp="1"/>
          </p:cNvSpPr>
          <p:nvPr>
            <p:ph type="sldNum" sz="quarter" idx="12"/>
          </p:nvPr>
        </p:nvSpPr>
        <p:spPr/>
        <p:txBody>
          <a:bodyPr/>
          <a:lstStyle/>
          <a:p>
            <a:pPr>
              <a:defRPr/>
            </a:pPr>
            <a:fld id="{649978BC-8B67-4D7E-ABCF-8F35E9E99D2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9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D0A00B-108C-43A7-A563-1B9BBE1079F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80BE829-97FC-4547-9057-E1B0F2D315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AD7C8D5-EF60-4900-9F58-AB16841EC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96CE57-C48D-46E0-A381-7720A2AD1F26}"/>
              </a:ext>
            </a:extLst>
          </p:cNvPr>
          <p:cNvSpPr>
            <a:spLocks noGrp="1"/>
          </p:cNvSpPr>
          <p:nvPr>
            <p:ph type="dt" sz="half" idx="10"/>
          </p:nvPr>
        </p:nvSpPr>
        <p:spPr/>
        <p:txBody>
          <a:bodyPr/>
          <a:lstStyle/>
          <a:p>
            <a:pPr>
              <a:defRPr/>
            </a:pPr>
            <a:fld id="{5EB880FA-6F4E-49F7-9027-BD72B3AC6B45}"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766CF1C-6DDA-43CC-9EDF-7FEF941FDC2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50700F2-50B1-441E-963A-AD98E5B55597}"/>
              </a:ext>
            </a:extLst>
          </p:cNvPr>
          <p:cNvSpPr>
            <a:spLocks noGrp="1"/>
          </p:cNvSpPr>
          <p:nvPr>
            <p:ph type="sldNum" sz="quarter" idx="12"/>
          </p:nvPr>
        </p:nvSpPr>
        <p:spPr/>
        <p:txBody>
          <a:bodyPr/>
          <a:lstStyle/>
          <a:p>
            <a:pPr>
              <a:defRPr/>
            </a:pPr>
            <a:fld id="{82E2EF93-96CF-4CB0-9712-26BFDA8AD2C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083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0DB58-5D8D-4F3C-84A9-7CAFE88F51C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49E722B-0DDD-4102-B595-89BEB0E5F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75B750-7189-4F7A-8D64-87CCBB8DB6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4C34569-9A91-48DA-AE32-3F31AE559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2F7D882-5D06-42FB-B58A-2355CF596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B858E949-F03E-4709-81F3-9B10EFA77215}"/>
              </a:ext>
            </a:extLst>
          </p:cNvPr>
          <p:cNvSpPr>
            <a:spLocks noGrp="1"/>
          </p:cNvSpPr>
          <p:nvPr>
            <p:ph type="dt" sz="half" idx="10"/>
          </p:nvPr>
        </p:nvSpPr>
        <p:spPr/>
        <p:txBody>
          <a:bodyPr/>
          <a:lstStyle/>
          <a:p>
            <a:pPr>
              <a:defRPr/>
            </a:pPr>
            <a:fld id="{69A50EED-6552-4696-9067-3DC44240E4BF}"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6C9412B-174F-4DF5-9049-93B322BC3BA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0E769D6-E4A7-466E-BECE-2796AEAF6D98}"/>
              </a:ext>
            </a:extLst>
          </p:cNvPr>
          <p:cNvSpPr>
            <a:spLocks noGrp="1"/>
          </p:cNvSpPr>
          <p:nvPr>
            <p:ph type="sldNum" sz="quarter" idx="12"/>
          </p:nvPr>
        </p:nvSpPr>
        <p:spPr/>
        <p:txBody>
          <a:bodyPr/>
          <a:lstStyle/>
          <a:p>
            <a:pPr>
              <a:defRPr/>
            </a:pPr>
            <a:fld id="{45390E5E-3BB5-4D00-8394-414087F3EBD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912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52BB38-C566-4040-93E0-A162CF9E9B5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5A9394A-3904-4A24-B3BA-2D3CB4D2886B}"/>
              </a:ext>
            </a:extLst>
          </p:cNvPr>
          <p:cNvSpPr>
            <a:spLocks noGrp="1"/>
          </p:cNvSpPr>
          <p:nvPr>
            <p:ph type="dt" sz="half" idx="10"/>
          </p:nvPr>
        </p:nvSpPr>
        <p:spPr/>
        <p:txBody>
          <a:bodyPr/>
          <a:lstStyle/>
          <a:p>
            <a:pPr>
              <a:defRPr/>
            </a:pPr>
            <a:fld id="{EF5D256C-EB5C-4BE7-8A6F-1F87FC0B3808}"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0A7F224-8ABD-40A9-8813-1B48C232B9A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B8ED93B2-1F84-4B83-805A-05607F47BA33}"/>
              </a:ext>
            </a:extLst>
          </p:cNvPr>
          <p:cNvSpPr>
            <a:spLocks noGrp="1"/>
          </p:cNvSpPr>
          <p:nvPr>
            <p:ph type="sldNum" sz="quarter" idx="12"/>
          </p:nvPr>
        </p:nvSpPr>
        <p:spPr/>
        <p:txBody>
          <a:bodyPr/>
          <a:lstStyle/>
          <a:p>
            <a:pPr>
              <a:defRPr/>
            </a:pPr>
            <a:fld id="{5E52183D-736F-47ED-B35E-B2DAA976B99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110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F48BE8-65C8-4114-B533-DFD16DD8F877}"/>
              </a:ext>
            </a:extLst>
          </p:cNvPr>
          <p:cNvSpPr>
            <a:spLocks noGrp="1"/>
          </p:cNvSpPr>
          <p:nvPr>
            <p:ph type="dt" sz="half" idx="10"/>
          </p:nvPr>
        </p:nvSpPr>
        <p:spPr/>
        <p:txBody>
          <a:bodyPr/>
          <a:lstStyle/>
          <a:p>
            <a:pPr>
              <a:defRPr/>
            </a:pPr>
            <a:fld id="{542193C9-A42C-4A0B-9F9E-2E05AD01375B}"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DE2E1CC-2CE9-4AD3-A8E1-24436FAF624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17AFBFB-960E-42D9-A7B8-7512A7A29A58}"/>
              </a:ext>
            </a:extLst>
          </p:cNvPr>
          <p:cNvSpPr>
            <a:spLocks noGrp="1"/>
          </p:cNvSpPr>
          <p:nvPr>
            <p:ph type="sldNum" sz="quarter" idx="12"/>
          </p:nvPr>
        </p:nvSpPr>
        <p:spPr/>
        <p:txBody>
          <a:bodyPr/>
          <a:lstStyle/>
          <a:p>
            <a:pPr>
              <a:defRPr/>
            </a:pPr>
            <a:fld id="{7FBDF421-300B-4CF2-8B9F-FA1F0E5F0C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622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75016-C03C-4C2C-86CA-79A613C7B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CBB00FA-2B1B-484F-AE25-5B207EAFDC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8C9391EA-FF1A-4BE1-9743-5F9B3676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8C490A-3869-4D83-8A21-D241C48FCFA7}"/>
              </a:ext>
            </a:extLst>
          </p:cNvPr>
          <p:cNvSpPr>
            <a:spLocks noGrp="1"/>
          </p:cNvSpPr>
          <p:nvPr>
            <p:ph type="dt" sz="half" idx="10"/>
          </p:nvPr>
        </p:nvSpPr>
        <p:spPr/>
        <p:txBody>
          <a:bodyPr/>
          <a:lstStyle/>
          <a:p>
            <a:pPr>
              <a:defRPr/>
            </a:pPr>
            <a:fld id="{6F4FCA80-BA9C-4AE5-B29B-0082726B0BCF}"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553CA9-F260-41C2-8B74-37CE55633E5D}"/>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E5DD9A-C2E9-4BB7-87D0-F2195F80E6E1}"/>
              </a:ext>
            </a:extLst>
          </p:cNvPr>
          <p:cNvSpPr>
            <a:spLocks noGrp="1"/>
          </p:cNvSpPr>
          <p:nvPr>
            <p:ph type="sldNum" sz="quarter" idx="12"/>
          </p:nvPr>
        </p:nvSpPr>
        <p:spPr/>
        <p:txBody>
          <a:bodyPr/>
          <a:lstStyle/>
          <a:p>
            <a:pPr>
              <a:defRPr/>
            </a:pPr>
            <a:fld id="{895021F6-583F-4C14-869F-2CBAD769D2A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6596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1D477-D71B-461B-84F1-BA211BA1B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83F25527-39E4-479A-9F5C-871C1B969C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C69FBA78-F297-4BB8-980B-979F3E6B5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AFF80E-3769-4C93-817A-9826F67DB037}"/>
              </a:ext>
            </a:extLst>
          </p:cNvPr>
          <p:cNvSpPr>
            <a:spLocks noGrp="1"/>
          </p:cNvSpPr>
          <p:nvPr>
            <p:ph type="dt" sz="half" idx="10"/>
          </p:nvPr>
        </p:nvSpPr>
        <p:spPr/>
        <p:txBody>
          <a:bodyPr/>
          <a:lstStyle/>
          <a:p>
            <a:pPr>
              <a:defRPr/>
            </a:pPr>
            <a:fld id="{B268D223-F6CC-4BF7-ACCF-7E06EE7DDC6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2107037-46DA-4445-9143-C1E779DF26B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2170E7C-D687-4A10-98D2-05B99352EF7C}"/>
              </a:ext>
            </a:extLst>
          </p:cNvPr>
          <p:cNvSpPr>
            <a:spLocks noGrp="1"/>
          </p:cNvSpPr>
          <p:nvPr>
            <p:ph type="sldNum" sz="quarter" idx="12"/>
          </p:nvPr>
        </p:nvSpPr>
        <p:spPr/>
        <p:txBody>
          <a:bodyPr/>
          <a:lstStyle/>
          <a:p>
            <a:pPr>
              <a:defRPr/>
            </a:pPr>
            <a:fld id="{2E8DE19D-8602-4B17-994F-00C3E532DF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1541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475B12-06A5-4ECE-B107-14D2B5DD1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AFF6FDD-3641-473D-B197-0E64CC94E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C09DC35-0D6E-4C14-8526-03495154A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DAA03A7-8791-4585-B16F-4A4C316693B8}"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4A5AED-92A5-4F64-8163-565AAD977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A7EB9A-FCEC-4067-BC0E-F4AA6237EC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0CA7371-FFC9-46BF-BA3A-944305C3B3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47343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18.png"/><Relationship Id="rId5" Type="http://schemas.openxmlformats.org/officeDocument/2006/relationships/image" Target="../media/image40.png"/><Relationship Id="rId10" Type="http://schemas.openxmlformats.org/officeDocument/2006/relationships/customXml" Target="../ink/ink10.xml"/><Relationship Id="rId4" Type="http://schemas.openxmlformats.org/officeDocument/2006/relationships/customXml" Target="../ink/ink8.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f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6.xml"/><Relationship Id="rId3" Type="http://schemas.openxmlformats.org/officeDocument/2006/relationships/image" Target="../media/image7.png"/><Relationship Id="rId7" Type="http://schemas.openxmlformats.org/officeDocument/2006/relationships/image" Target="../media/image40.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customXml" Target="../ink/ink5.xml"/><Relationship Id="rId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image" Target="../media/image8.png"/><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F00B73-F4EE-4C9C-9914-C2ED077F1722}"/>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xmlns="" id="{AC00D9D1-5BB2-48FD-9B79-5C7DEEA4B69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0FC0C2BC-64D0-4060-8785-5AA98F78632F}"/>
              </a:ext>
            </a:extLst>
          </p:cNvPr>
          <p:cNvSpPr/>
          <p:nvPr/>
        </p:nvSpPr>
        <p:spPr>
          <a:xfrm>
            <a:off x="2266121" y="2504661"/>
            <a:ext cx="7659757" cy="1596014"/>
          </a:xfrm>
          <a:prstGeom prst="rect">
            <a:avLst/>
          </a:prstGeom>
        </p:spPr>
        <p:txBody>
          <a:bodyPr wrap="square">
            <a:spAutoFit/>
          </a:bodyPr>
          <a:lstStyle/>
          <a:p>
            <a:pPr algn="ctr">
              <a:lnSpc>
                <a:spcPct val="120000"/>
              </a:lnSpc>
            </a:pPr>
            <a:r>
              <a:rPr lang="en-US" altLang="en-US" sz="2800" b="1" dirty="0" err="1">
                <a:solidFill>
                  <a:srgbClr val="00B050"/>
                </a:solidFill>
                <a:latin typeface="Arial" panose="020B0604020202020204" pitchFamily="34" charset="0"/>
                <a:cs typeface="Arial" panose="020B0604020202020204" pitchFamily="34" charset="0"/>
              </a:rPr>
              <a:t>BỒI</a:t>
            </a:r>
            <a:r>
              <a:rPr lang="en-US" altLang="en-US" sz="2800" b="1" dirty="0">
                <a:solidFill>
                  <a:srgbClr val="00B050"/>
                </a:solidFill>
                <a:latin typeface="Arial" panose="020B0604020202020204" pitchFamily="34" charset="0"/>
                <a:cs typeface="Arial" panose="020B0604020202020204" pitchFamily="34" charset="0"/>
              </a:rPr>
              <a:t> </a:t>
            </a:r>
            <a:r>
              <a:rPr lang="en-US" altLang="en-US" sz="2800" b="1" dirty="0" err="1">
                <a:solidFill>
                  <a:srgbClr val="00B050"/>
                </a:solidFill>
                <a:latin typeface="Arial" panose="020B0604020202020204" pitchFamily="34" charset="0"/>
                <a:cs typeface="Arial" panose="020B0604020202020204" pitchFamily="34" charset="0"/>
              </a:rPr>
              <a:t>DƯỠNG</a:t>
            </a:r>
            <a:r>
              <a:rPr lang="en-US" altLang="en-US" sz="2800" b="1" dirty="0">
                <a:solidFill>
                  <a:srgbClr val="00B050"/>
                </a:solidFill>
                <a:latin typeface="Arial" panose="020B0604020202020204" pitchFamily="34" charset="0"/>
                <a:cs typeface="Arial" panose="020B0604020202020204" pitchFamily="34" charset="0"/>
              </a:rPr>
              <a:t> </a:t>
            </a:r>
            <a:r>
              <a:rPr lang="en-US" altLang="en-US" sz="2800" b="1" dirty="0" err="1">
                <a:solidFill>
                  <a:srgbClr val="00B050"/>
                </a:solidFill>
                <a:latin typeface="Arial" panose="020B0604020202020204" pitchFamily="34" charset="0"/>
                <a:cs typeface="Arial" panose="020B0604020202020204" pitchFamily="34" charset="0"/>
              </a:rPr>
              <a:t>CHUYÊN</a:t>
            </a:r>
            <a:r>
              <a:rPr lang="en-US" altLang="en-US" sz="2800" b="1" dirty="0">
                <a:solidFill>
                  <a:srgbClr val="00B050"/>
                </a:solidFill>
                <a:latin typeface="Arial" panose="020B0604020202020204" pitchFamily="34" charset="0"/>
                <a:cs typeface="Arial" panose="020B0604020202020204" pitchFamily="34" charset="0"/>
              </a:rPr>
              <a:t> </a:t>
            </a:r>
            <a:r>
              <a:rPr lang="en-US" altLang="en-US" sz="2800" b="1" dirty="0" err="1">
                <a:solidFill>
                  <a:srgbClr val="00B050"/>
                </a:solidFill>
                <a:latin typeface="Arial" panose="020B0604020202020204" pitchFamily="34" charset="0"/>
                <a:cs typeface="Arial" panose="020B0604020202020204" pitchFamily="34" charset="0"/>
              </a:rPr>
              <a:t>MÔN</a:t>
            </a:r>
            <a:endParaRPr lang="en-US" altLang="en-US" sz="2800" b="1" dirty="0">
              <a:solidFill>
                <a:srgbClr val="00B050"/>
              </a:solidFill>
              <a:latin typeface="Arial" panose="020B0604020202020204" pitchFamily="34" charset="0"/>
              <a:cs typeface="Arial" panose="020B0604020202020204" pitchFamily="34" charset="0"/>
            </a:endParaRPr>
          </a:p>
          <a:p>
            <a:pPr algn="ctr">
              <a:lnSpc>
                <a:spcPct val="120000"/>
              </a:lnSpc>
            </a:pPr>
            <a:r>
              <a:rPr lang="en-US" sz="2800" b="1" dirty="0" err="1">
                <a:solidFill>
                  <a:srgbClr val="FF0000"/>
                </a:solidFill>
                <a:latin typeface="Arial" panose="020B0604020202020204" pitchFamily="34" charset="0"/>
                <a:cs typeface="Arial" panose="020B0604020202020204" pitchFamily="34" charset="0"/>
              </a:rPr>
              <a:t>HƯỚNG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DẪN</a:t>
            </a:r>
            <a:r>
              <a:rPr lang="en-US" sz="2800" b="1" dirty="0">
                <a:solidFill>
                  <a:srgbClr val="FF0000"/>
                </a:solidFill>
                <a:latin typeface="Arial" panose="020B0604020202020204" pitchFamily="34" charset="0"/>
                <a:cs typeface="Arial" panose="020B0604020202020204" pitchFamily="34" charset="0"/>
              </a:rPr>
              <a:t/>
            </a:r>
            <a:br>
              <a:rPr lang="en-US" sz="2800" b="1" dirty="0">
                <a:solidFill>
                  <a:srgbClr val="FF0000"/>
                </a:solidFill>
                <a:latin typeface="Arial" panose="020B0604020202020204" pitchFamily="34" charset="0"/>
                <a:cs typeface="Arial" panose="020B0604020202020204" pitchFamily="34" charset="0"/>
              </a:rPr>
            </a:br>
            <a:r>
              <a:rPr lang="en-US" sz="2800" b="1" dirty="0" err="1">
                <a:solidFill>
                  <a:srgbClr val="FF0000"/>
                </a:solidFill>
                <a:latin typeface="Arial" panose="020B0604020202020204" pitchFamily="34" charset="0"/>
                <a:cs typeface="Arial" panose="020B0604020202020204" pitchFamily="34" charset="0"/>
              </a:rPr>
              <a:t>ĐÁNH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GIÁ</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SỰ</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PHÁT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TRIỂN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CỦA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TRẺ</a:t>
            </a:r>
            <a:endParaRPr lang="vi-VN" sz="2800" dirty="0"/>
          </a:p>
        </p:txBody>
      </p:sp>
      <p:sp>
        <p:nvSpPr>
          <p:cNvPr id="6" name="Rectangle 5">
            <a:extLst>
              <a:ext uri="{FF2B5EF4-FFF2-40B4-BE49-F238E27FC236}">
                <a16:creationId xmlns:a16="http://schemas.microsoft.com/office/drawing/2014/main" xmlns="" id="{6832860F-0F30-4D90-9575-46726411A5F4}"/>
              </a:ext>
            </a:extLst>
          </p:cNvPr>
          <p:cNvSpPr/>
          <p:nvPr/>
        </p:nvSpPr>
        <p:spPr>
          <a:xfrm>
            <a:off x="4200939" y="4545316"/>
            <a:ext cx="6096000" cy="369332"/>
          </a:xfrm>
          <a:prstGeom prst="rect">
            <a:avLst/>
          </a:prstGeom>
        </p:spPr>
        <p:txBody>
          <a:bodyPr>
            <a:spAutoFit/>
          </a:bodyPr>
          <a:lstStyle/>
          <a:p>
            <a:r>
              <a:rPr lang="en-US" altLang="en-US" b="1" dirty="0" err="1">
                <a:solidFill>
                  <a:srgbClr val="0000FF"/>
                </a:solidFill>
                <a:latin typeface="Arial" panose="020B0604020202020204" pitchFamily="34" charset="0"/>
                <a:cs typeface="Arial" panose="020B0604020202020204" pitchFamily="34" charset="0"/>
              </a:rPr>
              <a:t>Quận</a:t>
            </a:r>
            <a:r>
              <a:rPr lang="en-US" altLang="en-US" b="1" dirty="0">
                <a:solidFill>
                  <a:srgbClr val="0000FF"/>
                </a:solidFill>
                <a:latin typeface="Arial" panose="020B0604020202020204" pitchFamily="34" charset="0"/>
                <a:cs typeface="Arial" panose="020B0604020202020204" pitchFamily="34" charset="0"/>
              </a:rPr>
              <a:t> 3, </a:t>
            </a:r>
            <a:r>
              <a:rPr lang="en-US" altLang="en-US" b="1" dirty="0" err="1">
                <a:solidFill>
                  <a:srgbClr val="0000FF"/>
                </a:solidFill>
                <a:latin typeface="Arial" panose="020B0604020202020204" pitchFamily="34" charset="0"/>
                <a:cs typeface="Arial" panose="020B0604020202020204" pitchFamily="34" charset="0"/>
              </a:rPr>
              <a:t>ngày</a:t>
            </a:r>
            <a:r>
              <a:rPr lang="en-US" altLang="en-US" b="1" dirty="0">
                <a:solidFill>
                  <a:srgbClr val="0000FF"/>
                </a:solidFill>
                <a:latin typeface="Arial" panose="020B0604020202020204" pitchFamily="34" charset="0"/>
                <a:cs typeface="Arial" panose="020B0604020202020204" pitchFamily="34" charset="0"/>
              </a:rPr>
              <a:t> 31 </a:t>
            </a:r>
            <a:r>
              <a:rPr lang="en-US" altLang="en-US" b="1" dirty="0" err="1">
                <a:solidFill>
                  <a:srgbClr val="0000FF"/>
                </a:solidFill>
                <a:latin typeface="Arial" panose="020B0604020202020204" pitchFamily="34" charset="0"/>
                <a:cs typeface="Arial" panose="020B0604020202020204" pitchFamily="34" charset="0"/>
              </a:rPr>
              <a:t>tháng</a:t>
            </a:r>
            <a:r>
              <a:rPr lang="en-US" altLang="en-US" b="1" dirty="0">
                <a:solidFill>
                  <a:srgbClr val="0000FF"/>
                </a:solidFill>
                <a:latin typeface="Arial" panose="020B0604020202020204" pitchFamily="34" charset="0"/>
                <a:cs typeface="Arial" panose="020B0604020202020204" pitchFamily="34" charset="0"/>
              </a:rPr>
              <a:t> 8 </a:t>
            </a:r>
            <a:r>
              <a:rPr lang="en-US" altLang="en-US" b="1" dirty="0" err="1">
                <a:solidFill>
                  <a:srgbClr val="0000FF"/>
                </a:solidFill>
                <a:latin typeface="Arial" panose="020B0604020202020204" pitchFamily="34" charset="0"/>
                <a:cs typeface="Arial" panose="020B0604020202020204" pitchFamily="34" charset="0"/>
              </a:rPr>
              <a:t>năm</a:t>
            </a:r>
            <a:r>
              <a:rPr lang="en-US" altLang="en-US" b="1" dirty="0">
                <a:solidFill>
                  <a:srgbClr val="0000FF"/>
                </a:solidFill>
                <a:latin typeface="Arial" panose="020B0604020202020204" pitchFamily="34" charset="0"/>
                <a:cs typeface="Arial" panose="020B0604020202020204" pitchFamily="34" charset="0"/>
              </a:rPr>
              <a:t> 2022</a:t>
            </a:r>
            <a:endParaRPr lang="vi-VN" dirty="0"/>
          </a:p>
        </p:txBody>
      </p:sp>
      <p:sp>
        <p:nvSpPr>
          <p:cNvPr id="7" name="Rectangle 6">
            <a:extLst>
              <a:ext uri="{FF2B5EF4-FFF2-40B4-BE49-F238E27FC236}">
                <a16:creationId xmlns:a16="http://schemas.microsoft.com/office/drawing/2014/main" xmlns="" id="{92F1B51A-C7FE-42CB-92BB-00B18CA88B8F}"/>
              </a:ext>
            </a:extLst>
          </p:cNvPr>
          <p:cNvSpPr/>
          <p:nvPr/>
        </p:nvSpPr>
        <p:spPr>
          <a:xfrm>
            <a:off x="3339548" y="943512"/>
            <a:ext cx="6096000" cy="646331"/>
          </a:xfrm>
          <a:prstGeom prst="rect">
            <a:avLst/>
          </a:prstGeom>
        </p:spPr>
        <p:txBody>
          <a:bodyPr>
            <a:spAutoFit/>
          </a:bodyPr>
          <a:lstStyle/>
          <a:p>
            <a:pPr algn="ctr" fontAlgn="base">
              <a:spcBef>
                <a:spcPct val="0"/>
              </a:spcBef>
              <a:spcAft>
                <a:spcPct val="0"/>
              </a:spcAft>
            </a:pPr>
            <a:r>
              <a:rPr lang="en-US" b="1" dirty="0" err="1">
                <a:solidFill>
                  <a:srgbClr val="0000FF"/>
                </a:solidFill>
                <a:latin typeface="Arial" charset="0"/>
                <a:cs typeface="Arial" charset="0"/>
              </a:rPr>
              <a:t>ỦY</a:t>
            </a:r>
            <a:r>
              <a:rPr lang="en-US" b="1" dirty="0">
                <a:solidFill>
                  <a:srgbClr val="0000FF"/>
                </a:solidFill>
                <a:latin typeface="Arial" charset="0"/>
                <a:cs typeface="Arial" charset="0"/>
              </a:rPr>
              <a:t> BAN </a:t>
            </a:r>
            <a:r>
              <a:rPr lang="en-US" b="1" dirty="0" err="1">
                <a:solidFill>
                  <a:srgbClr val="0000FF"/>
                </a:solidFill>
                <a:latin typeface="Arial" charset="0"/>
                <a:cs typeface="Arial" charset="0"/>
              </a:rPr>
              <a:t>NHÂN</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DÂN</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QUẬN</a:t>
            </a:r>
            <a:r>
              <a:rPr lang="en-US" b="1" dirty="0">
                <a:solidFill>
                  <a:srgbClr val="0000FF"/>
                </a:solidFill>
                <a:latin typeface="Arial" charset="0"/>
                <a:cs typeface="Arial" charset="0"/>
              </a:rPr>
              <a:t> 3</a:t>
            </a:r>
          </a:p>
          <a:p>
            <a:pPr algn="ctr" fontAlgn="base">
              <a:spcBef>
                <a:spcPct val="0"/>
              </a:spcBef>
              <a:spcAft>
                <a:spcPct val="0"/>
              </a:spcAft>
            </a:pPr>
            <a:r>
              <a:rPr lang="en-US" b="1" dirty="0" err="1">
                <a:solidFill>
                  <a:srgbClr val="0000FF"/>
                </a:solidFill>
                <a:latin typeface="Arial" charset="0"/>
                <a:cs typeface="Arial" charset="0"/>
              </a:rPr>
              <a:t>PHÒNG</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GIÁO</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DỤC</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VÀ</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ĐÀO</a:t>
            </a:r>
            <a:r>
              <a:rPr lang="en-US" b="1" dirty="0">
                <a:solidFill>
                  <a:srgbClr val="0000FF"/>
                </a:solidFill>
                <a:latin typeface="Arial" charset="0"/>
                <a:cs typeface="Arial" charset="0"/>
              </a:rPr>
              <a:t> </a:t>
            </a:r>
            <a:r>
              <a:rPr lang="en-US" b="1" dirty="0" err="1">
                <a:solidFill>
                  <a:srgbClr val="0000FF"/>
                </a:solidFill>
                <a:latin typeface="Arial" charset="0"/>
                <a:cs typeface="Arial" charset="0"/>
              </a:rPr>
              <a:t>TẠO</a:t>
            </a:r>
            <a:endParaRPr lang="vi-VN" dirty="0"/>
          </a:p>
        </p:txBody>
      </p:sp>
      <p:pic>
        <p:nvPicPr>
          <p:cNvPr id="8" name="Picture 7">
            <a:extLst>
              <a:ext uri="{FF2B5EF4-FFF2-40B4-BE49-F238E27FC236}">
                <a16:creationId xmlns:a16="http://schemas.microsoft.com/office/drawing/2014/main" xmlns="" id="{59946539-CFAA-4FE6-A8EF-41522210AC28}"/>
              </a:ext>
            </a:extLst>
          </p:cNvPr>
          <p:cNvPicPr>
            <a:picLocks noChangeAspect="1"/>
          </p:cNvPicPr>
          <p:nvPr/>
        </p:nvPicPr>
        <p:blipFill>
          <a:blip r:embed="rId3"/>
          <a:stretch>
            <a:fillRect/>
          </a:stretch>
        </p:blipFill>
        <p:spPr>
          <a:xfrm>
            <a:off x="5765702" y="1589843"/>
            <a:ext cx="926646" cy="931188"/>
          </a:xfrm>
          <a:prstGeom prst="rect">
            <a:avLst/>
          </a:prstGeom>
        </p:spPr>
      </p:pic>
    </p:spTree>
    <p:extLst>
      <p:ext uri="{BB962C8B-B14F-4D97-AF65-F5344CB8AC3E}">
        <p14:creationId xmlns:p14="http://schemas.microsoft.com/office/powerpoint/2010/main" val="4056372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BD234E-A5A6-3403-A8CF-EAF501C399F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29B493C5-D54E-DE7D-F2DE-798AA7ED82DA}"/>
              </a:ext>
            </a:extLst>
          </p:cNvPr>
          <p:cNvPicPr>
            <a:picLocks noGrp="1" noChangeAspect="1"/>
          </p:cNvPicPr>
          <p:nvPr>
            <p:ph idx="1"/>
          </p:nvPr>
        </p:nvPicPr>
        <p:blipFill>
          <a:blip r:embed="rId2"/>
          <a:stretch>
            <a:fillRect/>
          </a:stretch>
        </p:blipFill>
        <p:spPr>
          <a:xfrm>
            <a:off x="0" y="281354"/>
            <a:ext cx="12192000" cy="6576646"/>
          </a:xfrm>
          <a:prstGeom prst="rect">
            <a:avLst/>
          </a:prstGeom>
        </p:spPr>
      </p:pic>
      <p:sp>
        <p:nvSpPr>
          <p:cNvPr id="6" name="TextBox 5">
            <a:extLst>
              <a:ext uri="{FF2B5EF4-FFF2-40B4-BE49-F238E27FC236}">
                <a16:creationId xmlns:a16="http://schemas.microsoft.com/office/drawing/2014/main" xmlns="" id="{6B302B95-6C4B-3FCD-D47D-E23E311DC561}"/>
              </a:ext>
            </a:extLst>
          </p:cNvPr>
          <p:cNvSpPr txBox="1"/>
          <p:nvPr/>
        </p:nvSpPr>
        <p:spPr>
          <a:xfrm>
            <a:off x="5193323" y="1905506"/>
            <a:ext cx="5076091" cy="2862322"/>
          </a:xfrm>
          <a:prstGeom prst="rect">
            <a:avLst/>
          </a:prstGeom>
          <a:noFill/>
        </p:spPr>
        <p:txBody>
          <a:bodyPr wrap="square">
            <a:spAutoFit/>
          </a:bodyPr>
          <a:lstStyle/>
          <a:p>
            <a:pPr algn="ctr"/>
            <a:r>
              <a:rPr lang="nb-NO" sz="3600" dirty="0">
                <a:solidFill>
                  <a:srgbClr val="FF0000"/>
                </a:solidFill>
                <a:latin typeface="Arial" panose="020B0604020202020204" pitchFamily="34" charset="0"/>
                <a:cs typeface="Arial" panose="020B0604020202020204" pitchFamily="34" charset="0"/>
              </a:rPr>
              <a:t>Đánh giá trẻ theo giai đoạn (phiếu đánh giá cuối độ tuổi theo quy định (6, 12, 18, 24, 36 tháng)</a:t>
            </a:r>
            <a:endParaRPr lang="en-US" sz="3600" dirty="0">
              <a:solidFill>
                <a:srgbClr val="FF0000"/>
              </a:solidFill>
            </a:endParaRPr>
          </a:p>
        </p:txBody>
      </p:sp>
    </p:spTree>
    <p:extLst>
      <p:ext uri="{BB962C8B-B14F-4D97-AF65-F5344CB8AC3E}">
        <p14:creationId xmlns:p14="http://schemas.microsoft.com/office/powerpoint/2010/main" val="3361848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D76F9-550C-11CC-66E2-1A56F6D127EE}"/>
              </a:ext>
            </a:extLst>
          </p:cNvPr>
          <p:cNvSpPr>
            <a:spLocks noGrp="1"/>
          </p:cNvSpPr>
          <p:nvPr>
            <p:ph type="title"/>
          </p:nvPr>
        </p:nvSpPr>
        <p:spPr/>
        <p:txBody>
          <a:bodyPr/>
          <a:lstStyle/>
          <a:p>
            <a:endParaRPr lang="en-US"/>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xmlns="" id="{9BDB7D77-01F9-52A7-EA95-6CA2C46745F2}"/>
                  </a:ext>
                </a:extLst>
              </p14:cNvPr>
              <p14:cNvContentPartPr/>
              <p14:nvPr/>
            </p14:nvContentPartPr>
            <p14:xfrm>
              <a:off x="1239955" y="2534786"/>
              <a:ext cx="5760" cy="88920"/>
            </p14:xfrm>
          </p:contentPart>
        </mc:Choice>
        <mc:Fallback xmlns="">
          <p:pic>
            <p:nvPicPr>
              <p:cNvPr id="4" name="Ink 3">
                <a:extLst>
                  <a:ext uri="{FF2B5EF4-FFF2-40B4-BE49-F238E27FC236}">
                    <a16:creationId xmlns:a16="http://schemas.microsoft.com/office/drawing/2014/main" id="{9BDB7D77-01F9-52A7-EA95-6CA2C46745F2}"/>
                  </a:ext>
                </a:extLst>
              </p:cNvPr>
              <p:cNvPicPr/>
              <p:nvPr/>
            </p:nvPicPr>
            <p:blipFill>
              <a:blip r:embed="rId3"/>
              <a:stretch>
                <a:fillRect/>
              </a:stretch>
            </p:blipFill>
            <p:spPr>
              <a:xfrm>
                <a:off x="1231315" y="2526146"/>
                <a:ext cx="234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xmlns="" id="{351476AA-53C5-A3C9-85E2-67D87604D540}"/>
                  </a:ext>
                </a:extLst>
              </p14:cNvPr>
              <p14:cNvContentPartPr/>
              <p14:nvPr/>
            </p14:nvContentPartPr>
            <p14:xfrm>
              <a:off x="807955" y="2385026"/>
              <a:ext cx="360" cy="360"/>
            </p14:xfrm>
          </p:contentPart>
        </mc:Choice>
        <mc:Fallback xmlns="">
          <p:pic>
            <p:nvPicPr>
              <p:cNvPr id="5" name="Ink 4">
                <a:extLst>
                  <a:ext uri="{FF2B5EF4-FFF2-40B4-BE49-F238E27FC236}">
                    <a16:creationId xmlns:a16="http://schemas.microsoft.com/office/drawing/2014/main" id="{351476AA-53C5-A3C9-85E2-67D87604D540}"/>
                  </a:ext>
                </a:extLst>
              </p:cNvPr>
              <p:cNvPicPr/>
              <p:nvPr/>
            </p:nvPicPr>
            <p:blipFill>
              <a:blip r:embed="rId5"/>
              <a:stretch>
                <a:fillRect/>
              </a:stretch>
            </p:blipFill>
            <p:spPr>
              <a:xfrm>
                <a:off x="799315" y="23763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xmlns="" id="{46492B94-D7DB-4D6E-560D-8AFCC7B0B15F}"/>
                  </a:ext>
                </a:extLst>
              </p14:cNvPr>
              <p14:cNvContentPartPr/>
              <p14:nvPr/>
            </p14:nvContentPartPr>
            <p14:xfrm>
              <a:off x="847555" y="2597066"/>
              <a:ext cx="360" cy="10800"/>
            </p14:xfrm>
          </p:contentPart>
        </mc:Choice>
        <mc:Fallback xmlns="">
          <p:pic>
            <p:nvPicPr>
              <p:cNvPr id="6" name="Ink 5">
                <a:extLst>
                  <a:ext uri="{FF2B5EF4-FFF2-40B4-BE49-F238E27FC236}">
                    <a16:creationId xmlns:a16="http://schemas.microsoft.com/office/drawing/2014/main" id="{46492B94-D7DB-4D6E-560D-8AFCC7B0B15F}"/>
                  </a:ext>
                </a:extLst>
              </p:cNvPr>
              <p:cNvPicPr/>
              <p:nvPr/>
            </p:nvPicPr>
            <p:blipFill>
              <a:blip r:embed="rId7"/>
              <a:stretch>
                <a:fillRect/>
              </a:stretch>
            </p:blipFill>
            <p:spPr>
              <a:xfrm>
                <a:off x="838915" y="2588066"/>
                <a:ext cx="18000" cy="28440"/>
              </a:xfrm>
              <a:prstGeom prst="rect">
                <a:avLst/>
              </a:prstGeom>
            </p:spPr>
          </p:pic>
        </mc:Fallback>
      </mc:AlternateContent>
      <p:pic>
        <p:nvPicPr>
          <p:cNvPr id="7" name="Picture 6">
            <a:extLst>
              <a:ext uri="{FF2B5EF4-FFF2-40B4-BE49-F238E27FC236}">
                <a16:creationId xmlns:a16="http://schemas.microsoft.com/office/drawing/2014/main" xmlns="" id="{51AB036F-4663-C1F9-597B-072A3412886B}"/>
              </a:ext>
            </a:extLst>
          </p:cNvPr>
          <p:cNvPicPr>
            <a:picLocks noChangeAspect="1"/>
          </p:cNvPicPr>
          <p:nvPr/>
        </p:nvPicPr>
        <p:blipFill>
          <a:blip r:embed="rId8"/>
          <a:stretch>
            <a:fillRect/>
          </a:stretch>
        </p:blipFill>
        <p:spPr>
          <a:xfrm>
            <a:off x="0" y="17585"/>
            <a:ext cx="12192000" cy="6957646"/>
          </a:xfrm>
          <a:prstGeom prst="rect">
            <a:avLst/>
          </a:prstGeom>
        </p:spPr>
      </p:pic>
      <p:pic>
        <p:nvPicPr>
          <p:cNvPr id="8" name="Picture 7">
            <a:extLst>
              <a:ext uri="{FF2B5EF4-FFF2-40B4-BE49-F238E27FC236}">
                <a16:creationId xmlns:a16="http://schemas.microsoft.com/office/drawing/2014/main" xmlns="" id="{F72E5EFA-F0EF-B02A-C8B6-5ED62ABFEA73}"/>
              </a:ext>
            </a:extLst>
          </p:cNvPr>
          <p:cNvPicPr>
            <a:picLocks noChangeAspect="1"/>
          </p:cNvPicPr>
          <p:nvPr/>
        </p:nvPicPr>
        <p:blipFill>
          <a:blip r:embed="rId9"/>
          <a:stretch>
            <a:fillRect/>
          </a:stretch>
        </p:blipFill>
        <p:spPr>
          <a:xfrm>
            <a:off x="1817077" y="795793"/>
            <a:ext cx="5849815" cy="5401229"/>
          </a:xfrm>
          <a:prstGeom prst="rect">
            <a:avLst/>
          </a:prstGeom>
        </p:spPr>
      </p:pic>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xmlns="" id="{BB869D3B-852A-B41A-589A-C73FC9440A23}"/>
                  </a:ext>
                </a:extLst>
              </p14:cNvPr>
              <p14:cNvContentPartPr/>
              <p14:nvPr/>
            </p14:nvContentPartPr>
            <p14:xfrm>
              <a:off x="4412275" y="2592970"/>
              <a:ext cx="24840" cy="110520"/>
            </p14:xfrm>
          </p:contentPart>
        </mc:Choice>
        <mc:Fallback xmlns="">
          <p:pic>
            <p:nvPicPr>
              <p:cNvPr id="9" name="Ink 8">
                <a:extLst>
                  <a:ext uri="{FF2B5EF4-FFF2-40B4-BE49-F238E27FC236}">
                    <a16:creationId xmlns:a16="http://schemas.microsoft.com/office/drawing/2014/main" id="{BB869D3B-852A-B41A-589A-C73FC9440A23}"/>
                  </a:ext>
                </a:extLst>
              </p:cNvPr>
              <p:cNvPicPr/>
              <p:nvPr/>
            </p:nvPicPr>
            <p:blipFill>
              <a:blip r:embed="rId11"/>
              <a:stretch>
                <a:fillRect/>
              </a:stretch>
            </p:blipFill>
            <p:spPr>
              <a:xfrm>
                <a:off x="4403635" y="2583970"/>
                <a:ext cx="42480" cy="128160"/>
              </a:xfrm>
              <a:prstGeom prst="rect">
                <a:avLst/>
              </a:prstGeom>
            </p:spPr>
          </p:pic>
        </mc:Fallback>
      </mc:AlternateContent>
    </p:spTree>
    <p:extLst>
      <p:ext uri="{BB962C8B-B14F-4D97-AF65-F5344CB8AC3E}">
        <p14:creationId xmlns:p14="http://schemas.microsoft.com/office/powerpoint/2010/main" val="1952647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64E9CCA4-A1E5-4B97-AC7F-2BB912586563}"/>
              </a:ext>
            </a:extLst>
          </p:cNvPr>
          <p:cNvSpPr>
            <a:spLocks noChangeArrowheads="1"/>
          </p:cNvSpPr>
          <p:nvPr/>
        </p:nvSpPr>
        <p:spPr bwMode="auto">
          <a:xfrm>
            <a:off x="2342320" y="-30763"/>
            <a:ext cx="7772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nb-NO" altLang="zh-CN"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BẢNG KẾT QUẢ Đ</a:t>
            </a:r>
            <a:r>
              <a:rPr kumimoji="0" lang="nb-NO" altLang="zh-CN"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Á</a:t>
            </a:r>
            <a:r>
              <a:rPr kumimoji="0" lang="nb-NO" altLang="zh-CN"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NH GI</a:t>
            </a:r>
            <a:r>
              <a:rPr kumimoji="0" lang="nb-NO" altLang="zh-CN" sz="2000" b="1"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Á</a:t>
            </a:r>
            <a:r>
              <a:rPr kumimoji="0" lang="nb-NO" altLang="zh-CN" sz="20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TRẺ THEO GIAI ĐOẠN</a:t>
            </a:r>
            <a:endParaRPr kumimoji="0" lang="en-US" altLang="zh-CN"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NH</a:t>
            </a:r>
            <a:r>
              <a:rPr kumimoji="0" lang="nb-NO" altLang="zh-CN" sz="20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Ó</a:t>
            </a:r>
            <a:r>
              <a:rPr kumimoji="0" lang="nb-NO"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 TRẺ: .......................</a:t>
            </a:r>
            <a:endParaRPr kumimoji="0" lang="en-US" altLang="zh-CN"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a:t>
            </a:r>
            <a:r>
              <a:rPr kumimoji="0" lang="nb-NO" altLang="zh-CN" sz="20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á</a:t>
            </a:r>
            <a:r>
              <a:rPr kumimoji="0" lang="nb-NO"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ng </a:t>
            </a:r>
            <a:r>
              <a:rPr kumimoji="0" lang="nb-NO" altLang="zh-CN" sz="20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t>
            </a:r>
            <a:r>
              <a:rPr kumimoji="0" lang="nb-NO" altLang="zh-CN" sz="2000" b="0"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r>
              <a:rPr kumimoji="0" lang="nb-NO" altLang="zh-CN" sz="20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t>
            </a:r>
            <a:endParaRPr kumimoji="0" lang="nb-NO" altLang="zh-CN" sz="2000" b="0" i="0" u="none" strike="noStrike" cap="none" normalizeH="0" baseline="0" dirty="0">
              <a:ln>
                <a:noFill/>
              </a:ln>
              <a:solidFill>
                <a:schemeClr val="tx1"/>
              </a:solidFill>
              <a:effectLst/>
              <a:latin typeface="Arial" panose="020B0604020202020204" pitchFamily="34" charset="0"/>
            </a:endParaRPr>
          </a:p>
        </p:txBody>
      </p:sp>
      <p:graphicFrame>
        <p:nvGraphicFramePr>
          <p:cNvPr id="9" name="Table 8">
            <a:extLst>
              <a:ext uri="{FF2B5EF4-FFF2-40B4-BE49-F238E27FC236}">
                <a16:creationId xmlns:a16="http://schemas.microsoft.com/office/drawing/2014/main" xmlns="" id="{F7857CCF-F3E4-4BFE-B9AC-1C990B7730A1}"/>
              </a:ext>
            </a:extLst>
          </p:cNvPr>
          <p:cNvGraphicFramePr>
            <a:graphicFrameLocks noGrp="1"/>
          </p:cNvGraphicFramePr>
          <p:nvPr>
            <p:extLst>
              <p:ext uri="{D42A27DB-BD31-4B8C-83A1-F6EECF244321}">
                <p14:modId xmlns:p14="http://schemas.microsoft.com/office/powerpoint/2010/main" val="1853208351"/>
              </p:ext>
            </p:extLst>
          </p:nvPr>
        </p:nvGraphicFramePr>
        <p:xfrm>
          <a:off x="2" y="1055915"/>
          <a:ext cx="12191995" cy="6032273"/>
        </p:xfrm>
        <a:graphic>
          <a:graphicData uri="http://schemas.openxmlformats.org/drawingml/2006/table">
            <a:tbl>
              <a:tblPr firstRow="1" firstCol="1" lastRow="1" lastCol="1" bandRow="1" bandCol="1">
                <a:tableStyleId>{5C22544A-7EE6-4342-B048-85BDC9FD1C3A}</a:tableStyleId>
              </a:tblPr>
              <a:tblGrid>
                <a:gridCol w="622746">
                  <a:extLst>
                    <a:ext uri="{9D8B030D-6E8A-4147-A177-3AD203B41FA5}">
                      <a16:colId xmlns:a16="http://schemas.microsoft.com/office/drawing/2014/main" xmlns="" val="4186209920"/>
                    </a:ext>
                  </a:extLst>
                </a:gridCol>
                <a:gridCol w="778983">
                  <a:extLst>
                    <a:ext uri="{9D8B030D-6E8A-4147-A177-3AD203B41FA5}">
                      <a16:colId xmlns:a16="http://schemas.microsoft.com/office/drawing/2014/main" xmlns="" val="1088400188"/>
                    </a:ext>
                  </a:extLst>
                </a:gridCol>
                <a:gridCol w="619443">
                  <a:extLst>
                    <a:ext uri="{9D8B030D-6E8A-4147-A177-3AD203B41FA5}">
                      <a16:colId xmlns:a16="http://schemas.microsoft.com/office/drawing/2014/main" xmlns="" val="1167364424"/>
                    </a:ext>
                  </a:extLst>
                </a:gridCol>
                <a:gridCol w="627147">
                  <a:extLst>
                    <a:ext uri="{9D8B030D-6E8A-4147-A177-3AD203B41FA5}">
                      <a16:colId xmlns:a16="http://schemas.microsoft.com/office/drawing/2014/main" xmlns="" val="2287860685"/>
                    </a:ext>
                  </a:extLst>
                </a:gridCol>
                <a:gridCol w="623844">
                  <a:extLst>
                    <a:ext uri="{9D8B030D-6E8A-4147-A177-3AD203B41FA5}">
                      <a16:colId xmlns:a16="http://schemas.microsoft.com/office/drawing/2014/main" xmlns="" val="3150444390"/>
                    </a:ext>
                  </a:extLst>
                </a:gridCol>
                <a:gridCol w="700860">
                  <a:extLst>
                    <a:ext uri="{9D8B030D-6E8A-4147-A177-3AD203B41FA5}">
                      <a16:colId xmlns:a16="http://schemas.microsoft.com/office/drawing/2014/main" xmlns="" val="125131408"/>
                    </a:ext>
                  </a:extLst>
                </a:gridCol>
                <a:gridCol w="1187175">
                  <a:extLst>
                    <a:ext uri="{9D8B030D-6E8A-4147-A177-3AD203B41FA5}">
                      <a16:colId xmlns:a16="http://schemas.microsoft.com/office/drawing/2014/main" xmlns="" val="3348809461"/>
                    </a:ext>
                  </a:extLst>
                </a:gridCol>
                <a:gridCol w="503210">
                  <a:extLst>
                    <a:ext uri="{9D8B030D-6E8A-4147-A177-3AD203B41FA5}">
                      <a16:colId xmlns:a16="http://schemas.microsoft.com/office/drawing/2014/main" xmlns="" val="2350705609"/>
                    </a:ext>
                  </a:extLst>
                </a:gridCol>
                <a:gridCol w="503210">
                  <a:extLst>
                    <a:ext uri="{9D8B030D-6E8A-4147-A177-3AD203B41FA5}">
                      <a16:colId xmlns:a16="http://schemas.microsoft.com/office/drawing/2014/main" xmlns="" val="4110695888"/>
                    </a:ext>
                  </a:extLst>
                </a:gridCol>
                <a:gridCol w="519319">
                  <a:extLst>
                    <a:ext uri="{9D8B030D-6E8A-4147-A177-3AD203B41FA5}">
                      <a16:colId xmlns:a16="http://schemas.microsoft.com/office/drawing/2014/main" xmlns="" val="282142588"/>
                    </a:ext>
                  </a:extLst>
                </a:gridCol>
                <a:gridCol w="503210">
                  <a:extLst>
                    <a:ext uri="{9D8B030D-6E8A-4147-A177-3AD203B41FA5}">
                      <a16:colId xmlns:a16="http://schemas.microsoft.com/office/drawing/2014/main" xmlns="" val="4176835781"/>
                    </a:ext>
                  </a:extLst>
                </a:gridCol>
                <a:gridCol w="594138">
                  <a:extLst>
                    <a:ext uri="{9D8B030D-6E8A-4147-A177-3AD203B41FA5}">
                      <a16:colId xmlns:a16="http://schemas.microsoft.com/office/drawing/2014/main" xmlns="" val="313799401"/>
                    </a:ext>
                  </a:extLst>
                </a:gridCol>
                <a:gridCol w="1093654">
                  <a:extLst>
                    <a:ext uri="{9D8B030D-6E8A-4147-A177-3AD203B41FA5}">
                      <a16:colId xmlns:a16="http://schemas.microsoft.com/office/drawing/2014/main" xmlns="" val="912002940"/>
                    </a:ext>
                  </a:extLst>
                </a:gridCol>
                <a:gridCol w="503210">
                  <a:extLst>
                    <a:ext uri="{9D8B030D-6E8A-4147-A177-3AD203B41FA5}">
                      <a16:colId xmlns:a16="http://schemas.microsoft.com/office/drawing/2014/main" xmlns="" val="2424892424"/>
                    </a:ext>
                  </a:extLst>
                </a:gridCol>
                <a:gridCol w="503210">
                  <a:extLst>
                    <a:ext uri="{9D8B030D-6E8A-4147-A177-3AD203B41FA5}">
                      <a16:colId xmlns:a16="http://schemas.microsoft.com/office/drawing/2014/main" xmlns="" val="4127092978"/>
                    </a:ext>
                  </a:extLst>
                </a:gridCol>
                <a:gridCol w="319374">
                  <a:extLst>
                    <a:ext uri="{9D8B030D-6E8A-4147-A177-3AD203B41FA5}">
                      <a16:colId xmlns:a16="http://schemas.microsoft.com/office/drawing/2014/main" xmlns="" val="853887015"/>
                    </a:ext>
                  </a:extLst>
                </a:gridCol>
                <a:gridCol w="994631">
                  <a:extLst>
                    <a:ext uri="{9D8B030D-6E8A-4147-A177-3AD203B41FA5}">
                      <a16:colId xmlns:a16="http://schemas.microsoft.com/office/drawing/2014/main" xmlns="" val="3337009322"/>
                    </a:ext>
                  </a:extLst>
                </a:gridCol>
                <a:gridCol w="994631">
                  <a:extLst>
                    <a:ext uri="{9D8B030D-6E8A-4147-A177-3AD203B41FA5}">
                      <a16:colId xmlns:a16="http://schemas.microsoft.com/office/drawing/2014/main" xmlns="" val="3378878893"/>
                    </a:ext>
                  </a:extLst>
                </a:gridCol>
              </a:tblGrid>
              <a:tr h="283204">
                <a:tc rowSpan="2">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STT</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rowSpan="2">
                  <a:txBody>
                    <a:bodyPr/>
                    <a:lstStyle/>
                    <a:p>
                      <a:pPr marL="0" marR="0" algn="ctr">
                        <a:lnSpc>
                          <a:spcPct val="115000"/>
                        </a:lnSpc>
                        <a:spcBef>
                          <a:spcPts val="0"/>
                        </a:spcBef>
                        <a:spcAft>
                          <a:spcPts val="0"/>
                        </a:spcAft>
                      </a:pPr>
                      <a:r>
                        <a:rPr lang="af-ZA" sz="1800">
                          <a:effectLst/>
                          <a:latin typeface="Arial" panose="020B0604020202020204" pitchFamily="34" charset="0"/>
                          <a:cs typeface="Arial" panose="020B0604020202020204" pitchFamily="34" charset="0"/>
                        </a:rPr>
                        <a:t>Họ tên trẻ</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14">
                  <a:txBody>
                    <a:bodyPr/>
                    <a:lstStyle/>
                    <a:p>
                      <a:pPr marL="0" marR="0" algn="ctr">
                        <a:lnSpc>
                          <a:spcPct val="115000"/>
                        </a:lnSpc>
                        <a:spcBef>
                          <a:spcPts val="0"/>
                        </a:spcBef>
                        <a:spcAft>
                          <a:spcPts val="0"/>
                        </a:spcAft>
                      </a:pPr>
                      <a:r>
                        <a:rPr lang="af-ZA" sz="1800">
                          <a:effectLst/>
                          <a:latin typeface="Arial" panose="020B0604020202020204" pitchFamily="34" charset="0"/>
                          <a:cs typeface="Arial" panose="020B0604020202020204" pitchFamily="34" charset="0"/>
                        </a:rPr>
                        <a:t>Lĩnh vực, mục tiêu giáo dục và mức độ </a:t>
                      </a:r>
                      <a:r>
                        <a:rPr lang="en-US" sz="1800">
                          <a:effectLst/>
                          <a:latin typeface="Arial" panose="020B0604020202020204" pitchFamily="34" charset="0"/>
                          <a:cs typeface="Arial" panose="020B0604020202020204" pitchFamily="34" charset="0"/>
                        </a:rPr>
                        <a:t>[Đạt (+); chưa đạt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Tổng số</a:t>
                      </a:r>
                      <a:endParaRPr lang="en-US" sz="16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algn="ctr"/>
                      <a:r>
                        <a:rPr lang="en-US" sz="1800" dirty="0" err="1">
                          <a:effectLst/>
                          <a:latin typeface="Arial" panose="020B0604020202020204" pitchFamily="34" charset="0"/>
                          <a:cs typeface="Arial" panose="020B0604020202020204" pitchFamily="34" charset="0"/>
                        </a:rPr>
                        <a:t>Tổng</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số</a:t>
                      </a:r>
                      <a:endParaRPr lang="en-US" sz="1800" dirty="0"/>
                    </a:p>
                  </a:txBody>
                  <a:tcPr marL="34451" marR="34451" marT="0" marB="0"/>
                </a:tc>
                <a:tc hMerge="1">
                  <a:txBody>
                    <a:bodyPr/>
                    <a:lstStyle/>
                    <a:p>
                      <a:endParaRPr lang="en-US"/>
                    </a:p>
                  </a:txBody>
                  <a:tcPr/>
                </a:tc>
                <a:extLst>
                  <a:ext uri="{0D108BD9-81ED-4DB2-BD59-A6C34878D82A}">
                    <a16:rowId xmlns:a16="http://schemas.microsoft.com/office/drawing/2014/main" xmlns="" val="500177485"/>
                  </a:ext>
                </a:extLst>
              </a:tr>
              <a:tr h="590128">
                <a:tc vMerge="1">
                  <a:txBody>
                    <a:bodyPr/>
                    <a:lstStyle/>
                    <a:p>
                      <a:endParaRPr lang="en-US"/>
                    </a:p>
                  </a:txBody>
                  <a:tcPr/>
                </a:tc>
                <a:tc vMerge="1">
                  <a:txBody>
                    <a:bodyPr/>
                    <a:lstStyle/>
                    <a:p>
                      <a:endParaRPr lang="en-US"/>
                    </a:p>
                  </a:txBody>
                  <a:tcPr/>
                </a:tc>
                <a:tc gridSpan="4">
                  <a:txBody>
                    <a:bodyPr/>
                    <a:lstStyle/>
                    <a:p>
                      <a:pPr marL="0" marR="0" algn="ctr">
                        <a:lnSpc>
                          <a:spcPct val="115000"/>
                        </a:lnSpc>
                        <a:spcBef>
                          <a:spcPts val="0"/>
                        </a:spcBef>
                        <a:spcAft>
                          <a:spcPts val="0"/>
                        </a:spcAft>
                      </a:pPr>
                      <a:r>
                        <a:rPr lang="af-ZA" sz="1800" dirty="0">
                          <a:effectLst/>
                          <a:latin typeface="Arial" panose="020B0604020202020204" pitchFamily="34" charset="0"/>
                          <a:cs typeface="Arial" panose="020B0604020202020204" pitchFamily="34" charset="0"/>
                        </a:rPr>
                        <a:t>Thể chất</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af-ZA" sz="1800" dirty="0">
                          <a:effectLst/>
                          <a:latin typeface="Arial" panose="020B0604020202020204" pitchFamily="34" charset="0"/>
                          <a:cs typeface="Arial" panose="020B0604020202020204" pitchFamily="34" charset="0"/>
                        </a:rPr>
                        <a:t>Ngôn ngữ</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af-ZA" sz="1800">
                          <a:effectLst/>
                          <a:latin typeface="Arial" panose="020B0604020202020204" pitchFamily="34" charset="0"/>
                          <a:cs typeface="Arial" panose="020B0604020202020204" pitchFamily="34" charset="0"/>
                        </a:rPr>
                        <a:t>Nhận thức</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af-ZA" sz="1800" dirty="0">
                          <a:effectLst/>
                          <a:latin typeface="Arial" panose="020B0604020202020204" pitchFamily="34" charset="0"/>
                          <a:cs typeface="Arial" panose="020B0604020202020204" pitchFamily="34" charset="0"/>
                        </a:rPr>
                        <a:t>Tình cảm KNXH và thẩm mỹ</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Đạt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Chưa đạt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453763833"/>
                  </a:ext>
                </a:extLst>
              </a:tr>
              <a:tr h="1822735">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pt-BR" sz="1800" dirty="0">
                          <a:effectLst/>
                          <a:latin typeface="Arial" panose="020B0604020202020204" pitchFamily="34" charset="0"/>
                          <a:cs typeface="Arial" panose="020B0604020202020204" pitchFamily="34" charset="0"/>
                        </a:rPr>
                        <a:t>Trẻ giữ được thăng bằng khi thực hiện vận động</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Trẻ biết phối hợp tay ,mắt trong vận động</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dirty="0" err="1">
                          <a:effectLst/>
                          <a:latin typeface="Arial" panose="020B0604020202020204" pitchFamily="34" charset="0"/>
                          <a:cs typeface="Arial" panose="020B0604020202020204" pitchFamily="34" charset="0"/>
                        </a:rPr>
                        <a:t>Trẻ</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nghe</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hiểu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nội</a:t>
                      </a:r>
                      <a:r>
                        <a:rPr lang="en-US" sz="1800" dirty="0">
                          <a:effectLst/>
                          <a:latin typeface="Arial" panose="020B0604020202020204" pitchFamily="34" charset="0"/>
                          <a:cs typeface="Arial" panose="020B0604020202020204" pitchFamily="34" charset="0"/>
                        </a:rPr>
                        <a:t> dung </a:t>
                      </a:r>
                      <a:r>
                        <a:rPr lang="en-US" sz="1800" dirty="0" err="1">
                          <a:effectLst/>
                          <a:latin typeface="Arial" panose="020B0604020202020204" pitchFamily="34" charset="0"/>
                          <a:cs typeface="Arial" panose="020B0604020202020204" pitchFamily="34" charset="0"/>
                        </a:rPr>
                        <a:t>câu</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chuyện</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spc="-30">
                          <a:effectLst/>
                          <a:latin typeface="Arial" panose="020B0604020202020204" pitchFamily="34" charset="0"/>
                          <a:cs typeface="Arial" panose="020B0604020202020204" pitchFamily="34" charset="0"/>
                        </a:rPr>
                        <a:t> </a:t>
                      </a:r>
                      <a:r>
                        <a:rPr lang="nb-NO" sz="1800" spc="-30">
                          <a:effectLst/>
                          <a:latin typeface="Arial" panose="020B0604020202020204" pitchFamily="34" charset="0"/>
                          <a:cs typeface="Arial" panose="020B0604020202020204" pitchFamily="34" charset="0"/>
                        </a:rPr>
                        <a:t>Trẻ biết tô màu kín, không chườm ra ngoài</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MT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1647777629"/>
                  </a:ext>
                </a:extLst>
              </a:tr>
              <a:tr h="283204">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noFill/>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2876825482"/>
                  </a:ext>
                </a:extLst>
              </a:tr>
              <a:tr h="283204">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2805840682"/>
                  </a:ext>
                </a:extLst>
              </a:tr>
              <a:tr h="283204">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3987083697"/>
                  </a:ext>
                </a:extLst>
              </a:tr>
              <a:tr h="283204">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34361855"/>
                  </a:ext>
                </a:extLst>
              </a:tr>
              <a:tr h="283204">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149696364"/>
                  </a:ext>
                </a:extLst>
              </a:tr>
              <a:tr h="353849">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Tổng số đạt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3064033920"/>
                  </a:ext>
                </a:extLst>
              </a:tr>
              <a:tr h="283204">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Tỷ lệ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3441084765"/>
                  </a:ext>
                </a:extLst>
              </a:tr>
              <a:tr h="590128">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Tổng số</a:t>
                      </a:r>
                    </a:p>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chưa đạt</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334056725"/>
                  </a:ext>
                </a:extLst>
              </a:tr>
              <a:tr h="283204">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Tỷ lệ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gridSpan="2">
                  <a:txBody>
                    <a:bodyPr/>
                    <a:lstStyle/>
                    <a:p>
                      <a:pPr marL="0" marR="0" algn="ctr">
                        <a:lnSpc>
                          <a:spcPct val="115000"/>
                        </a:lnSpc>
                        <a:spcBef>
                          <a:spcPts val="0"/>
                        </a:spcBef>
                        <a:spcAft>
                          <a:spcPts val="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tc hMerge="1">
                  <a:txBody>
                    <a:bodyPr/>
                    <a:lstStyle/>
                    <a:p>
                      <a:endParaRPr lang="en-US"/>
                    </a:p>
                  </a:txBody>
                  <a:tcPr/>
                </a:tc>
                <a:tc>
                  <a:txBody>
                    <a:bodyPr/>
                    <a:lstStyle/>
                    <a:p>
                      <a:pPr marL="0" marR="0" algn="ctr">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SimSun" panose="02010600030101010101" pitchFamily="2" charset="-122"/>
                        <a:cs typeface="Arial" panose="020B0604020202020204" pitchFamily="34" charset="0"/>
                      </a:endParaRPr>
                    </a:p>
                  </a:txBody>
                  <a:tcPr marL="34451" marR="34451" marT="0" marB="0"/>
                </a:tc>
                <a:extLst>
                  <a:ext uri="{0D108BD9-81ED-4DB2-BD59-A6C34878D82A}">
                    <a16:rowId xmlns:a16="http://schemas.microsoft.com/office/drawing/2014/main" xmlns="" val="825951416"/>
                  </a:ext>
                </a:extLst>
              </a:tr>
            </a:tbl>
          </a:graphicData>
        </a:graphic>
      </p:graphicFrame>
    </p:spTree>
    <p:extLst>
      <p:ext uri="{BB962C8B-B14F-4D97-AF65-F5344CB8AC3E}">
        <p14:creationId xmlns:p14="http://schemas.microsoft.com/office/powerpoint/2010/main" val="21547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072E2-CF2F-772B-0D18-4C1F3E7B7A5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60DC98B1-7E1E-5B3A-E35E-FDB1310528EB}"/>
              </a:ext>
            </a:extLst>
          </p:cNvPr>
          <p:cNvPicPr>
            <a:picLocks noChangeAspect="1"/>
          </p:cNvPicPr>
          <p:nvPr/>
        </p:nvPicPr>
        <p:blipFill>
          <a:blip r:embed="rId2"/>
          <a:stretch>
            <a:fillRect/>
          </a:stretch>
        </p:blipFill>
        <p:spPr>
          <a:xfrm>
            <a:off x="0" y="0"/>
            <a:ext cx="6096000" cy="6858000"/>
          </a:xfrm>
          <a:prstGeom prst="rect">
            <a:avLst/>
          </a:prstGeom>
        </p:spPr>
      </p:pic>
      <p:pic>
        <p:nvPicPr>
          <p:cNvPr id="8" name="Picture 7">
            <a:extLst>
              <a:ext uri="{FF2B5EF4-FFF2-40B4-BE49-F238E27FC236}">
                <a16:creationId xmlns:a16="http://schemas.microsoft.com/office/drawing/2014/main" xmlns="" id="{EC2BF413-A07F-69D0-AF48-1CB0C68D6B70}"/>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432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ACE60-A3BE-54D8-522B-3C3488F1D99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432E8200-D5FF-BAC4-ABC5-471B74B4C058}"/>
              </a:ext>
            </a:extLst>
          </p:cNvPr>
          <p:cNvPicPr>
            <a:picLocks noChangeAspect="1"/>
          </p:cNvPicPr>
          <p:nvPr/>
        </p:nvPicPr>
        <p:blipFill>
          <a:blip r:embed="rId2"/>
          <a:stretch>
            <a:fillRect/>
          </a:stretch>
        </p:blipFill>
        <p:spPr>
          <a:xfrm rot="16200000">
            <a:off x="2647121" y="-2647124"/>
            <a:ext cx="6897757" cy="12192001"/>
          </a:xfrm>
          <a:prstGeom prst="rect">
            <a:avLst/>
          </a:prstGeom>
        </p:spPr>
      </p:pic>
    </p:spTree>
    <p:extLst>
      <p:ext uri="{BB962C8B-B14F-4D97-AF65-F5344CB8AC3E}">
        <p14:creationId xmlns:p14="http://schemas.microsoft.com/office/powerpoint/2010/main" val="407925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EE6B37-2616-4E43-BB97-A4DE096CD97A}"/>
              </a:ext>
            </a:extLst>
          </p:cNvPr>
          <p:cNvSpPr>
            <a:spLocks noGrp="1"/>
          </p:cNvSpPr>
          <p:nvPr>
            <p:ph idx="1"/>
          </p:nvPr>
        </p:nvSpPr>
        <p:spPr>
          <a:xfrm>
            <a:off x="702129" y="440871"/>
            <a:ext cx="10874829" cy="6057900"/>
          </a:xfrm>
          <a:gradFill flip="none" rotWithShape="1">
            <a:gsLst>
              <a:gs pos="37000">
                <a:srgbClr val="D6E6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txBody>
          <a:bodyPr>
            <a:normAutofit/>
          </a:bodyPr>
          <a:lstStyle/>
          <a:p>
            <a:pPr lvl="0" algn="just">
              <a:lnSpc>
                <a:spcPct val="120000"/>
              </a:lnSpc>
              <a:buFont typeface="Wingdings" panose="05000000000000000000" pitchFamily="2" charset="2"/>
              <a:buChar char="Ø"/>
            </a:pPr>
            <a:r>
              <a:rPr lang="nb-NO" sz="3600" b="1" dirty="0">
                <a:solidFill>
                  <a:srgbClr val="FF0000"/>
                </a:solidFill>
                <a:latin typeface="Arial" panose="020B0604020202020204" pitchFamily="34" charset="0"/>
                <a:cs typeface="Arial" panose="020B0604020202020204" pitchFamily="34" charset="0"/>
              </a:rPr>
              <a:t> Lưu ý:</a:t>
            </a:r>
            <a:endParaRPr lang="en-US" sz="3600" dirty="0">
              <a:solidFill>
                <a:srgbClr val="FF0000"/>
              </a:solidFill>
              <a:latin typeface="Arial" panose="020B0604020202020204" pitchFamily="34" charset="0"/>
              <a:cs typeface="Arial" panose="020B0604020202020204" pitchFamily="34" charset="0"/>
            </a:endParaRPr>
          </a:p>
          <a:p>
            <a:pPr algn="just">
              <a:lnSpc>
                <a:spcPct val="120000"/>
              </a:lnSpc>
            </a:pPr>
            <a:r>
              <a:rPr lang="nb-NO" dirty="0">
                <a:latin typeface="Arial" panose="020B0604020202020204" pitchFamily="34" charset="0"/>
                <a:cs typeface="Arial" panose="020B0604020202020204" pitchFamily="34" charset="0"/>
              </a:rPr>
              <a:t>Đối với những </a:t>
            </a:r>
            <a:r>
              <a:rPr lang="nb-NO" dirty="0">
                <a:solidFill>
                  <a:srgbClr val="FF0000"/>
                </a:solidFill>
                <a:latin typeface="Arial" panose="020B0604020202020204" pitchFamily="34" charset="0"/>
                <a:cs typeface="Arial" panose="020B0604020202020204" pitchFamily="34" charset="0"/>
              </a:rPr>
              <a:t>trẻ </a:t>
            </a:r>
            <a:r>
              <a:rPr lang="nb-NO" dirty="0">
                <a:latin typeface="Arial" panose="020B0604020202020204" pitchFamily="34" charset="0"/>
                <a:cs typeface="Arial" panose="020B0604020202020204" pitchFamily="34" charset="0"/>
              </a:rPr>
              <a:t>mà thời điểm </a:t>
            </a:r>
            <a:r>
              <a:rPr lang="nb-NO" dirty="0">
                <a:solidFill>
                  <a:srgbClr val="FF0000"/>
                </a:solidFill>
                <a:latin typeface="Arial" panose="020B0604020202020204" pitchFamily="34" charset="0"/>
                <a:cs typeface="Arial" panose="020B0604020202020204" pitchFamily="34" charset="0"/>
              </a:rPr>
              <a:t>đánh giá </a:t>
            </a:r>
            <a:r>
              <a:rPr lang="nb-NO" dirty="0">
                <a:latin typeface="Arial" panose="020B0604020202020204" pitchFamily="34" charset="0"/>
                <a:cs typeface="Arial" panose="020B0604020202020204" pitchFamily="34" charset="0"/>
              </a:rPr>
              <a:t>rơi </a:t>
            </a:r>
            <a:r>
              <a:rPr lang="nb-NO" dirty="0">
                <a:solidFill>
                  <a:srgbClr val="FF0000"/>
                </a:solidFill>
                <a:latin typeface="Arial" panose="020B0604020202020204" pitchFamily="34" charset="0"/>
                <a:cs typeface="Arial" panose="020B0604020202020204" pitchFamily="34" charset="0"/>
              </a:rPr>
              <a:t>vào</a:t>
            </a:r>
            <a:r>
              <a:rPr lang="nb-NO" dirty="0">
                <a:latin typeface="Arial" panose="020B0604020202020204" pitchFamily="34" charset="0"/>
                <a:cs typeface="Arial" panose="020B0604020202020204" pitchFamily="34" charset="0"/>
              </a:rPr>
              <a:t> những </a:t>
            </a:r>
            <a:r>
              <a:rPr lang="nb-NO" dirty="0">
                <a:solidFill>
                  <a:srgbClr val="FF0000"/>
                </a:solidFill>
                <a:latin typeface="Arial" panose="020B0604020202020204" pitchFamily="34" charset="0"/>
                <a:cs typeface="Arial" panose="020B0604020202020204" pitchFamily="34" charset="0"/>
              </a:rPr>
              <a:t>tháng đầu mới đi nhà trẻ</a:t>
            </a:r>
            <a:r>
              <a:rPr lang="nb-NO" dirty="0">
                <a:latin typeface="Arial" panose="020B0604020202020204" pitchFamily="34" charset="0"/>
                <a:cs typeface="Arial" panose="020B0604020202020204" pitchFamily="34" charset="0"/>
              </a:rPr>
              <a:t>, nếu </a:t>
            </a:r>
            <a:r>
              <a:rPr lang="nb-NO" dirty="0">
                <a:solidFill>
                  <a:srgbClr val="FF0000"/>
                </a:solidFill>
                <a:latin typeface="Arial" panose="020B0604020202020204" pitchFamily="34" charset="0"/>
                <a:cs typeface="Arial" panose="020B0604020202020204" pitchFamily="34" charset="0"/>
              </a:rPr>
              <a:t>giáo viên không đánh giá </a:t>
            </a:r>
            <a:r>
              <a:rPr lang="nb-NO" dirty="0">
                <a:latin typeface="Arial" panose="020B0604020202020204" pitchFamily="34" charset="0"/>
                <a:cs typeface="Arial" panose="020B0604020202020204" pitchFamily="34" charset="0"/>
              </a:rPr>
              <a:t>được sự phát triển của trẻ, thì có thể hỏi </a:t>
            </a:r>
            <a:r>
              <a:rPr lang="nb-NO" dirty="0">
                <a:solidFill>
                  <a:srgbClr val="FF0000"/>
                </a:solidFill>
                <a:latin typeface="Arial" panose="020B0604020202020204" pitchFamily="34" charset="0"/>
                <a:cs typeface="Arial" panose="020B0604020202020204" pitchFamily="34" charset="0"/>
              </a:rPr>
              <a:t>cha mẹ trẻ và ghi lại</a:t>
            </a:r>
            <a:r>
              <a:rPr lang="nb-NO" dirty="0">
                <a:latin typeface="Arial" panose="020B0604020202020204" pitchFamily="34" charset="0"/>
                <a:cs typeface="Arial" panose="020B0604020202020204" pitchFamily="34" charset="0"/>
              </a:rPr>
              <a:t>, cũng như đề ra các </a:t>
            </a:r>
            <a:r>
              <a:rPr lang="nb-NO" dirty="0">
                <a:solidFill>
                  <a:srgbClr val="FF0000"/>
                </a:solidFill>
                <a:latin typeface="Arial" panose="020B0604020202020204" pitchFamily="34" charset="0"/>
                <a:cs typeface="Arial" panose="020B0604020202020204" pitchFamily="34" charset="0"/>
              </a:rPr>
              <a:t>biện pháp kích thích sự phát triển của trẻ</a:t>
            </a:r>
            <a:r>
              <a:rPr lang="nb-NO"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just">
              <a:lnSpc>
                <a:spcPct val="120000"/>
              </a:lnSpc>
            </a:pPr>
            <a:r>
              <a:rPr lang="nb-NO" dirty="0">
                <a:latin typeface="Arial" panose="020B0604020202020204" pitchFamily="34" charset="0"/>
                <a:cs typeface="Arial" panose="020B0604020202020204" pitchFamily="34" charset="0"/>
              </a:rPr>
              <a:t>Đối với những </a:t>
            </a:r>
            <a:r>
              <a:rPr lang="nb-NO" dirty="0">
                <a:solidFill>
                  <a:srgbClr val="FF0000"/>
                </a:solidFill>
                <a:latin typeface="Arial" panose="020B0604020202020204" pitchFamily="34" charset="0"/>
                <a:cs typeface="Arial" panose="020B0604020202020204" pitchFamily="34" charset="0"/>
              </a:rPr>
              <a:t>trẻ </a:t>
            </a:r>
            <a:r>
              <a:rPr lang="nb-NO" b="1" dirty="0">
                <a:solidFill>
                  <a:srgbClr val="FF0000"/>
                </a:solidFill>
                <a:latin typeface="Arial" panose="020B0604020202020204" pitchFamily="34" charset="0"/>
                <a:cs typeface="Arial" panose="020B0604020202020204" pitchFamily="34" charset="0"/>
              </a:rPr>
              <a:t>chưa được đánh giá lần nào vào cuối năm học</a:t>
            </a:r>
            <a:r>
              <a:rPr lang="nb-NO" dirty="0">
                <a:latin typeface="Arial" panose="020B0604020202020204" pitchFamily="34" charset="0"/>
                <a:cs typeface="Arial" panose="020B0604020202020204" pitchFamily="34" charset="0"/>
              </a:rPr>
              <a:t>, </a:t>
            </a:r>
            <a:r>
              <a:rPr lang="nb-NO" dirty="0">
                <a:solidFill>
                  <a:srgbClr val="FF0000"/>
                </a:solidFill>
                <a:latin typeface="Arial" panose="020B0604020202020204" pitchFamily="34" charset="0"/>
                <a:cs typeface="Arial" panose="020B0604020202020204" pitchFamily="34" charset="0"/>
              </a:rPr>
              <a:t>giáo viên </a:t>
            </a:r>
            <a:r>
              <a:rPr lang="nb-NO" dirty="0">
                <a:latin typeface="Arial" panose="020B0604020202020204" pitchFamily="34" charset="0"/>
                <a:cs typeface="Arial" panose="020B0604020202020204" pitchFamily="34" charset="0"/>
              </a:rPr>
              <a:t>sử dụng các </a:t>
            </a:r>
            <a:r>
              <a:rPr lang="nb-NO" dirty="0">
                <a:solidFill>
                  <a:srgbClr val="FF0000"/>
                </a:solidFill>
                <a:latin typeface="Arial" panose="020B0604020202020204" pitchFamily="34" charset="0"/>
                <a:cs typeface="Arial" panose="020B0604020202020204" pitchFamily="34" charset="0"/>
              </a:rPr>
              <a:t>mục tiêu giáo dục của trẻ 36 tháng tuổi </a:t>
            </a:r>
            <a:r>
              <a:rPr lang="nb-NO" dirty="0">
                <a:latin typeface="Arial" panose="020B0604020202020204" pitchFamily="34" charset="0"/>
                <a:cs typeface="Arial" panose="020B0604020202020204" pitchFamily="34" charset="0"/>
              </a:rPr>
              <a:t>và </a:t>
            </a:r>
            <a:r>
              <a:rPr lang="nb-NO" dirty="0">
                <a:solidFill>
                  <a:srgbClr val="FF0000"/>
                </a:solidFill>
                <a:latin typeface="Arial" panose="020B0604020202020204" pitchFamily="34" charset="0"/>
                <a:cs typeface="Arial" panose="020B0604020202020204" pitchFamily="34" charset="0"/>
              </a:rPr>
              <a:t>coi đó là sự đánh giá cuối độ tuổi nhà trẻ trước khi lên mẫu giáo, cần chú thích về tháng tuổi của trẻ tại thời điểm thực hiện đánh giá.</a:t>
            </a:r>
            <a:endParaRPr lang="en-US" dirty="0">
              <a:solidFill>
                <a:srgbClr val="FF0000"/>
              </a:solidFill>
              <a:latin typeface="Arial" panose="020B0604020202020204" pitchFamily="34" charset="0"/>
              <a:cs typeface="Arial" panose="020B0604020202020204" pitchFamily="34" charset="0"/>
            </a:endParaRPr>
          </a:p>
          <a:p>
            <a:pPr marL="0" indent="0" algn="just">
              <a:lnSpc>
                <a:spcPct val="120000"/>
              </a:lnSpc>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66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FD480E-9AC4-4A8E-AD08-02FB022A921C}"/>
              </a:ext>
            </a:extLst>
          </p:cNvPr>
          <p:cNvPicPr>
            <a:picLocks noChangeAspect="1"/>
          </p:cNvPicPr>
          <p:nvPr/>
        </p:nvPicPr>
        <p:blipFill>
          <a:blip r:embed="rId2"/>
          <a:stretch>
            <a:fillRect/>
          </a:stretch>
        </p:blipFill>
        <p:spPr>
          <a:xfrm>
            <a:off x="1" y="2112548"/>
            <a:ext cx="12192000" cy="5335173"/>
          </a:xfrm>
          <a:prstGeom prst="rect">
            <a:avLst/>
          </a:prstGeom>
        </p:spPr>
      </p:pic>
      <p:sp>
        <p:nvSpPr>
          <p:cNvPr id="5" name="Rectangle 4">
            <a:extLst>
              <a:ext uri="{FF2B5EF4-FFF2-40B4-BE49-F238E27FC236}">
                <a16:creationId xmlns:a16="http://schemas.microsoft.com/office/drawing/2014/main" xmlns="" id="{876A1013-D8EF-4618-804D-5A93A11D49BB}"/>
              </a:ext>
            </a:extLst>
          </p:cNvPr>
          <p:cNvSpPr/>
          <p:nvPr/>
        </p:nvSpPr>
        <p:spPr>
          <a:xfrm>
            <a:off x="2878785" y="2317099"/>
            <a:ext cx="5729454" cy="769441"/>
          </a:xfrm>
          <a:prstGeom prst="rect">
            <a:avLst/>
          </a:prstGeom>
        </p:spPr>
        <p:txBody>
          <a:bodyPr wrap="none">
            <a:spAutoFit/>
          </a:bodyPr>
          <a:lstStyle/>
          <a:p>
            <a:pPr lvl="0">
              <a:buFont typeface="Times New Roman" panose="02020603050405020304" pitchFamily="18" charset="0"/>
              <a:buChar char="-"/>
            </a:pPr>
            <a:r>
              <a:rPr lang="en-US" dirty="0">
                <a:latin typeface="Arial" panose="020B0604020202020204" pitchFamily="34" charset="0"/>
                <a:cs typeface="Arial" panose="020B0604020202020204" pitchFamily="34"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xmlns="" id="{C3D59FB9-D337-45E9-B11B-35558D12BA44}"/>
              </a:ext>
            </a:extLst>
          </p:cNvPr>
          <p:cNvSpPr/>
          <p:nvPr/>
        </p:nvSpPr>
        <p:spPr>
          <a:xfrm>
            <a:off x="2878785" y="4076753"/>
            <a:ext cx="6083717" cy="769441"/>
          </a:xfrm>
          <a:prstGeom prst="rect">
            <a:avLst/>
          </a:prstGeom>
        </p:spPr>
        <p:txBody>
          <a:bodyPr wrap="none">
            <a:spAutoFit/>
          </a:bodyPr>
          <a:lstStyle/>
          <a:p>
            <a:pPr lvl="0">
              <a:buFont typeface="Times New Roman" panose="02020603050405020304" pitchFamily="18" charset="0"/>
              <a:buChar char="-"/>
            </a:pPr>
            <a:r>
              <a:rPr lang="en-US" sz="44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endParaRPr lang="en-US" sz="4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D61D7EB7-6C05-4775-ADEE-15046CD0E9F2}"/>
              </a:ext>
            </a:extLst>
          </p:cNvPr>
          <p:cNvSpPr/>
          <p:nvPr/>
        </p:nvSpPr>
        <p:spPr>
          <a:xfrm>
            <a:off x="3127594" y="5411450"/>
            <a:ext cx="6423233" cy="1323439"/>
          </a:xfrm>
          <a:prstGeom prst="rect">
            <a:avLst/>
          </a:prstGeom>
        </p:spPr>
        <p:txBody>
          <a:bodyPr wrap="none">
            <a:spAutoFit/>
          </a:bodyPr>
          <a:lstStyle/>
          <a:p>
            <a:pPr lvl="0">
              <a:buFont typeface="Times New Roman" panose="02020603050405020304" pitchFamily="18" charset="0"/>
              <a:buChar char="-"/>
            </a:pPr>
            <a:r>
              <a:rPr lang="en-US" sz="44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PT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p>
          <a:p>
            <a:pPr lvl="0"/>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phiếu</a:t>
            </a:r>
            <a:r>
              <a:rPr lang="en-US" sz="36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4D3F870A-06BE-4EC6-8085-D548C0E573AA}"/>
              </a:ext>
            </a:extLst>
          </p:cNvPr>
          <p:cNvPicPr>
            <a:picLocks noChangeAspect="1"/>
          </p:cNvPicPr>
          <p:nvPr/>
        </p:nvPicPr>
        <p:blipFill>
          <a:blip r:embed="rId3"/>
          <a:stretch>
            <a:fillRect/>
          </a:stretch>
        </p:blipFill>
        <p:spPr>
          <a:xfrm>
            <a:off x="3499947" y="0"/>
            <a:ext cx="5299496" cy="2112548"/>
          </a:xfrm>
          <a:prstGeom prst="rect">
            <a:avLst/>
          </a:prstGeom>
        </p:spPr>
      </p:pic>
      <p:sp>
        <p:nvSpPr>
          <p:cNvPr id="9" name="Rectangle 8">
            <a:extLst>
              <a:ext uri="{FF2B5EF4-FFF2-40B4-BE49-F238E27FC236}">
                <a16:creationId xmlns:a16="http://schemas.microsoft.com/office/drawing/2014/main" xmlns="" id="{204A5EDF-EA39-4E93-9D41-E408164C8587}"/>
              </a:ext>
            </a:extLst>
          </p:cNvPr>
          <p:cNvSpPr/>
          <p:nvPr/>
        </p:nvSpPr>
        <p:spPr>
          <a:xfrm>
            <a:off x="3978291" y="914967"/>
            <a:ext cx="2749471" cy="646331"/>
          </a:xfrm>
          <a:prstGeom prst="rect">
            <a:avLst/>
          </a:prstGeom>
        </p:spPr>
        <p:txBody>
          <a:bodyPr wrap="none">
            <a:spAutoFit/>
          </a:bodyPr>
          <a:lstStyle/>
          <a:p>
            <a:r>
              <a:rPr lang="vi-VN" sz="3600" b="1" dirty="0">
                <a:solidFill>
                  <a:srgbClr val="FF0000"/>
                </a:solidFill>
                <a:latin typeface="+mj-lt"/>
              </a:rPr>
              <a:t>MẪU GIÁO </a:t>
            </a:r>
          </a:p>
        </p:txBody>
      </p:sp>
    </p:spTree>
    <p:extLst>
      <p:ext uri="{BB962C8B-B14F-4D97-AF65-F5344CB8AC3E}">
        <p14:creationId xmlns:p14="http://schemas.microsoft.com/office/powerpoint/2010/main" val="40083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circle(in)">
                                      <p:cBhvr>
                                        <p:cTn id="13" dur="2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F89C3-C048-D828-D867-A7CFD43BFE9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6CA4AF6A-A456-D3DE-18B3-B7323801F98B}"/>
              </a:ext>
            </a:extLst>
          </p:cNvPr>
          <p:cNvPicPr>
            <a:picLocks noChangeAspect="1"/>
          </p:cNvPicPr>
          <p:nvPr/>
        </p:nvPicPr>
        <p:blipFill>
          <a:blip r:embed="rId2"/>
          <a:stretch>
            <a:fillRect/>
          </a:stretch>
        </p:blipFill>
        <p:spPr>
          <a:xfrm>
            <a:off x="0" y="99646"/>
            <a:ext cx="12192000" cy="6875585"/>
          </a:xfrm>
          <a:prstGeom prst="rect">
            <a:avLst/>
          </a:prstGeom>
        </p:spPr>
      </p:pic>
      <p:sp>
        <p:nvSpPr>
          <p:cNvPr id="6" name="TextBox 5">
            <a:extLst>
              <a:ext uri="{FF2B5EF4-FFF2-40B4-BE49-F238E27FC236}">
                <a16:creationId xmlns:a16="http://schemas.microsoft.com/office/drawing/2014/main" xmlns="" id="{9F71B503-F774-94C4-0A56-A088F72D7063}"/>
              </a:ext>
            </a:extLst>
          </p:cNvPr>
          <p:cNvSpPr txBox="1"/>
          <p:nvPr/>
        </p:nvSpPr>
        <p:spPr>
          <a:xfrm>
            <a:off x="5697415" y="1690688"/>
            <a:ext cx="4841631" cy="2123658"/>
          </a:xfrm>
          <a:prstGeom prst="rect">
            <a:avLst/>
          </a:prstGeom>
          <a:noFill/>
        </p:spPr>
        <p:txBody>
          <a:bodyPr wrap="square">
            <a:spAutoFit/>
          </a:bodyPr>
          <a:lstStyle/>
          <a:p>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trẻ</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lang="en-US" sz="6600" b="1" dirty="0">
              <a:solidFill>
                <a:srgbClr val="FF0000"/>
              </a:solidFill>
            </a:endParaRPr>
          </a:p>
        </p:txBody>
      </p:sp>
    </p:spTree>
    <p:extLst>
      <p:ext uri="{BB962C8B-B14F-4D97-AF65-F5344CB8AC3E}">
        <p14:creationId xmlns:p14="http://schemas.microsoft.com/office/powerpoint/2010/main" val="3005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F3312BA-0A2F-4D6E-A5AB-C919EE05D33C}"/>
              </a:ext>
            </a:extLst>
          </p:cNvPr>
          <p:cNvSpPr>
            <a:spLocks noGrp="1"/>
          </p:cNvSpPr>
          <p:nvPr>
            <p:ph idx="1"/>
          </p:nvPr>
        </p:nvSpPr>
        <p:spPr>
          <a:xfrm>
            <a:off x="855906" y="569663"/>
            <a:ext cx="10989566" cy="5714864"/>
          </a:xfrm>
          <a:solidFill>
            <a:schemeClr val="bg1"/>
          </a:solidFill>
        </p:spPr>
        <p:txBody>
          <a:bodyPr>
            <a:noAutofit/>
          </a:bodyPr>
          <a:lstStyle/>
          <a:p>
            <a:pPr marL="0" marR="0" lvl="0" indent="0">
              <a:lnSpc>
                <a:spcPct val="150000"/>
              </a:lnSpc>
              <a:spcBef>
                <a:spcPts val="0"/>
              </a:spcBef>
              <a:spcAft>
                <a:spcPts val="0"/>
              </a:spcAft>
              <a:buClr>
                <a:srgbClr val="333333"/>
              </a:buClr>
              <a:buNone/>
            </a:pP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Đánh</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giá</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trẻ</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hoạt</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hằng</a:t>
            </a:r>
            <a:r>
              <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ngày</a:t>
            </a:r>
            <a:endParaRPr lang="en-US" sz="24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50000"/>
              </a:lnSpc>
              <a:buNone/>
            </a:pPr>
            <a:r>
              <a:rPr lang="en-US" sz="2400" b="1" i="1" dirty="0">
                <a:effectLst/>
                <a:latin typeface="Arial" panose="020B0604020202020204" pitchFamily="34" charset="0"/>
                <a:ea typeface="Times New Roman" panose="02020603050405020304" pitchFamily="18" charset="0"/>
                <a:cs typeface="Arial" panose="020B0604020202020204" pitchFamily="34" charset="0"/>
              </a:rPr>
              <a:t>b)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nội</a:t>
            </a:r>
            <a:r>
              <a:rPr lang="en-US" sz="2400" b="1" i="1" dirty="0">
                <a:effectLst/>
                <a:latin typeface="Arial" panose="020B0604020202020204" pitchFamily="34" charset="0"/>
                <a:ea typeface="Times New Roman" panose="02020603050405020304" pitchFamily="18" charset="0"/>
                <a:cs typeface="Arial" panose="020B0604020202020204" pitchFamily="34" charset="0"/>
              </a:rPr>
              <a:t> dung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cần</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đánh</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giá</a:t>
            </a:r>
            <a:r>
              <a:rPr lang="en-US" sz="2400" dirty="0">
                <a:effectLst/>
                <a:latin typeface="Arial" panose="020B0604020202020204" pitchFamily="34" charset="0"/>
                <a:ea typeface="Times New Roman" panose="02020603050405020304" pitchFamily="18" charset="0"/>
                <a:cs typeface="Arial" panose="020B0604020202020204" pitchFamily="34" charset="0"/>
              </a:rPr>
              <a:t/>
            </a:r>
            <a:br>
              <a:rPr lang="en-US" sz="2400" dirty="0">
                <a:effectLst/>
                <a:latin typeface="Arial" panose="020B0604020202020204" pitchFamily="34" charset="0"/>
                <a:ea typeface="Times New Roman" panose="02020603050405020304" pitchFamily="18" charset="0"/>
                <a:cs typeface="Arial" panose="020B0604020202020204" pitchFamily="34" charset="0"/>
              </a:rPr>
            </a:b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tình</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trạng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sức</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khỏe</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trẻ</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FF"/>
                </a:solidFill>
                <a:effectLst/>
                <a:latin typeface="Arial" panose="020B0604020202020204" pitchFamily="34" charset="0"/>
                <a:ea typeface="SimSun" panose="02010600030101010101" pitchFamily="2" charset="-122"/>
                <a:cs typeface="Arial" panose="020B0604020202020204" pitchFamily="34" charset="0"/>
              </a:rPr>
              <a:t/>
            </a:r>
            <a:br>
              <a:rPr lang="en-US" sz="2400" dirty="0">
                <a:solidFill>
                  <a:srgbClr val="0000FF"/>
                </a:solidFill>
                <a:effectLst/>
                <a:latin typeface="Arial" panose="020B0604020202020204" pitchFamily="34" charset="0"/>
                <a:ea typeface="SimSun" panose="02010600030101010101" pitchFamily="2" charset="-122"/>
                <a:cs typeface="Arial" panose="020B0604020202020204" pitchFamily="34" charset="0"/>
              </a:rPr>
            </a:b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Cảm</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xúc</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thái</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hành</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vi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trẻ</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hoạt</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FF"/>
                </a:solidFill>
                <a:effectLst/>
                <a:latin typeface="Arial" panose="020B0604020202020204" pitchFamily="34" charset="0"/>
                <a:ea typeface="SimSun" panose="02010600030101010101" pitchFamily="2" charset="-122"/>
                <a:cs typeface="Arial" panose="020B0604020202020204" pitchFamily="34" charset="0"/>
              </a:rPr>
              <a:t/>
            </a:r>
            <a:br>
              <a:rPr lang="en-US" sz="2400" dirty="0">
                <a:solidFill>
                  <a:srgbClr val="0000FF"/>
                </a:solidFill>
                <a:effectLst/>
                <a:latin typeface="Arial" panose="020B0604020202020204" pitchFamily="34" charset="0"/>
                <a:ea typeface="SimSun" panose="02010600030101010101" pitchFamily="2" charset="-122"/>
                <a:cs typeface="Arial" panose="020B0604020202020204" pitchFamily="34" charset="0"/>
              </a:rPr>
            </a:b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thức</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kĩ</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trẻ</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nSpc>
                <a:spcPct val="150000"/>
              </a:lnSpc>
              <a:buNone/>
            </a:pPr>
            <a:r>
              <a:rPr lang="en-US" sz="2400" b="1" i="1" dirty="0">
                <a:latin typeface="Arial" panose="020B0604020202020204" pitchFamily="34" charset="0"/>
                <a:ea typeface="Times New Roman" panose="02020603050405020304" pitchFamily="18" charset="0"/>
                <a:cs typeface="Arial" panose="020B0604020202020204" pitchFamily="34" charset="0"/>
              </a:rPr>
              <a:t>c)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Một</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cách</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để</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thu</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thập</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400" b="1" i="1" dirty="0">
                <a:effectLst/>
                <a:latin typeface="Arial" panose="020B0604020202020204" pitchFamily="34" charset="0"/>
                <a:ea typeface="Times New Roman" panose="02020603050405020304" pitchFamily="18" charset="0"/>
                <a:cs typeface="Arial" panose="020B0604020202020204" pitchFamily="34" charset="0"/>
              </a:rPr>
              <a:t> tin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theo</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dõi</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đánh</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giá</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hằng</a:t>
            </a:r>
            <a:r>
              <a:rPr lang="en-US" sz="2400" b="1" i="1" dirty="0">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ngày</a:t>
            </a:r>
            <a:r>
              <a:rPr lang="en-US" sz="2400" b="1" i="1" dirty="0">
                <a:effectLst/>
                <a:latin typeface="Arial" panose="020B0604020202020204" pitchFamily="34" charset="0"/>
                <a:ea typeface="Times New Roman" panose="02020603050405020304" pitchFamily="18" charset="0"/>
                <a:cs typeface="Arial" panose="020B0604020202020204" pitchFamily="34" charset="0"/>
              </a:rPr>
              <a:t> (5 </a:t>
            </a:r>
            <a:r>
              <a:rPr lang="en-US" sz="2400" b="1" i="1" dirty="0" err="1">
                <a:effectLst/>
                <a:latin typeface="Arial" panose="020B0604020202020204" pitchFamily="34" charset="0"/>
                <a:ea typeface="Times New Roman" panose="02020603050405020304" pitchFamily="18" charset="0"/>
                <a:cs typeface="Arial" panose="020B0604020202020204" pitchFamily="34" charset="0"/>
              </a:rPr>
              <a:t>cách</a:t>
            </a:r>
            <a:r>
              <a:rPr lang="en-US" sz="24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sát-ghi</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chép</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bằng</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lvl="0" indent="-342900">
              <a:lnSpc>
                <a:spcPct val="150000"/>
              </a:lnSpc>
              <a:spcBef>
                <a:spcPts val="0"/>
              </a:spcBef>
              <a:spcAft>
                <a:spcPts val="0"/>
              </a:spcAft>
              <a:buFont typeface="Times New Roman" panose="02020603050405020304" pitchFamily="18" charset="0"/>
              <a:buChar char="-"/>
            </a:pPr>
            <a:r>
              <a:rPr lang="en-US" sz="24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2: t</a:t>
            </a:r>
            <a:r>
              <a:rPr lang="nb-NO" sz="2400" dirty="0">
                <a:solidFill>
                  <a:srgbClr val="0000FF"/>
                </a:solidFill>
                <a:effectLst/>
                <a:latin typeface="Arial" panose="020B0604020202020204" pitchFamily="34" charset="0"/>
                <a:ea typeface="Arrus-Black Regular"/>
                <a:cs typeface="Arial" panose="020B0604020202020204" pitchFamily="34" charset="0"/>
              </a:rPr>
              <a:t>heo dõi và ghi chép nhận xét trong kế hoạch tuần, ngày theo chế độ sinh hoạt của trẻ. </a:t>
            </a:r>
          </a:p>
        </p:txBody>
      </p:sp>
    </p:spTree>
    <p:extLst>
      <p:ext uri="{BB962C8B-B14F-4D97-AF65-F5344CB8AC3E}">
        <p14:creationId xmlns:p14="http://schemas.microsoft.com/office/powerpoint/2010/main" val="287257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69433-BB15-FB49-A641-0D5E0F29F84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96043CB5-B726-1266-C98A-2AC2D0E0BDE4}"/>
              </a:ext>
            </a:extLst>
          </p:cNvPr>
          <p:cNvPicPr>
            <a:picLocks noChangeAspect="1"/>
          </p:cNvPicPr>
          <p:nvPr/>
        </p:nvPicPr>
        <p:blipFill>
          <a:blip r:embed="rId2"/>
          <a:stretch>
            <a:fillRect/>
          </a:stretch>
        </p:blipFill>
        <p:spPr>
          <a:xfrm>
            <a:off x="-528" y="-23961"/>
            <a:ext cx="11887728" cy="6788176"/>
          </a:xfrm>
          <a:prstGeom prst="rect">
            <a:avLst/>
          </a:prstGeom>
        </p:spPr>
      </p:pic>
    </p:spTree>
    <p:extLst>
      <p:ext uri="{BB962C8B-B14F-4D97-AF65-F5344CB8AC3E}">
        <p14:creationId xmlns:p14="http://schemas.microsoft.com/office/powerpoint/2010/main" val="1175385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00023" y="2343955"/>
            <a:ext cx="5950039" cy="207349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1437" y="399245"/>
            <a:ext cx="3296991" cy="1571222"/>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2908" y="270456"/>
            <a:ext cx="3374264" cy="1558344"/>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880315" y="1970467"/>
            <a:ext cx="1687133" cy="1056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053849" y="1863077"/>
            <a:ext cx="1545464" cy="983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234765" y="4224269"/>
            <a:ext cx="819083" cy="580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071449">
            <a:off x="1548031" y="3763984"/>
            <a:ext cx="2351699" cy="118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a:off x="5602310" y="1828800"/>
            <a:ext cx="12879" cy="515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435662" y="386366"/>
            <a:ext cx="3412901" cy="14767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907628" y="4805251"/>
            <a:ext cx="3812147" cy="173721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2124" y="5087155"/>
            <a:ext cx="4971245" cy="1622738"/>
          </a:xfrm>
          <a:prstGeom prst="rect">
            <a:avLst/>
          </a:prstGeom>
          <a:noFill/>
          <a:ln w="76200">
            <a:solidFill>
              <a:srgbClr val="B53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11243" y="478082"/>
            <a:ext cx="2839916" cy="1384995"/>
          </a:xfrm>
          <a:prstGeom prst="rect">
            <a:avLst/>
          </a:prstGeom>
        </p:spPr>
        <p:txBody>
          <a:bodyPr wrap="square">
            <a:spAutoFit/>
          </a:bodyPr>
          <a:lstStyle/>
          <a:p>
            <a:pPr lvl="0" algn="just"/>
            <a:r>
              <a:rPr lang="en-US" sz="2800">
                <a:latin typeface="Times New Roman" panose="02020603050405020304" pitchFamily="18" charset="0"/>
                <a:cs typeface="Times New Roman" panose="02020603050405020304" pitchFamily="18" charset="0"/>
              </a:rPr>
              <a:t>Đánh </a:t>
            </a:r>
            <a:r>
              <a:rPr lang="en-US" sz="2800">
                <a:latin typeface="Times New Roman" panose="02020603050405020304" pitchFamily="18" charset="0"/>
                <a:cs typeface="Times New Roman" panose="02020603050405020304" pitchFamily="18" charset="0"/>
              </a:rPr>
              <a:t>giá </a:t>
            </a:r>
            <a:endParaRPr lang="en-US" sz="2800" smtClean="0">
              <a:latin typeface="Times New Roman" panose="02020603050405020304" pitchFamily="18" charset="0"/>
              <a:cs typeface="Times New Roman" panose="02020603050405020304" pitchFamily="18" charset="0"/>
            </a:endParaRPr>
          </a:p>
          <a:p>
            <a:pPr lvl="0" algn="just"/>
            <a:r>
              <a:rPr lang="en-US" sz="2800" smtClean="0">
                <a:latin typeface="Times New Roman" panose="02020603050405020304" pitchFamily="18" charset="0"/>
                <a:cs typeface="Times New Roman" panose="02020603050405020304" pitchFamily="18" charset="0"/>
              </a:rPr>
              <a:t>Chương </a:t>
            </a:r>
            <a:r>
              <a:rPr lang="en-US" sz="2800">
                <a:latin typeface="Times New Roman" panose="02020603050405020304" pitchFamily="18" charset="0"/>
                <a:cs typeface="Times New Roman" panose="02020603050405020304" pitchFamily="18" charset="0"/>
              </a:rPr>
              <a:t>trình </a:t>
            </a:r>
            <a:endParaRPr lang="en-US" sz="2800" smtClean="0">
              <a:latin typeface="Times New Roman" panose="02020603050405020304" pitchFamily="18" charset="0"/>
              <a:cs typeface="Times New Roman" panose="02020603050405020304" pitchFamily="18" charset="0"/>
            </a:endParaRPr>
          </a:p>
          <a:p>
            <a:pPr lvl="0" algn="just"/>
            <a:r>
              <a:rPr lang="en-US" sz="2800" smtClean="0">
                <a:latin typeface="Times New Roman" panose="02020603050405020304" pitchFamily="18" charset="0"/>
                <a:cs typeface="Times New Roman" panose="02020603050405020304" pitchFamily="18" charset="0"/>
              </a:rPr>
              <a:t>giáo </a:t>
            </a:r>
            <a:r>
              <a:rPr lang="en-US" sz="2800">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p:txBody>
      </p:sp>
      <p:sp>
        <p:nvSpPr>
          <p:cNvPr id="24" name="Rectangle 23"/>
          <p:cNvSpPr/>
          <p:nvPr/>
        </p:nvSpPr>
        <p:spPr>
          <a:xfrm>
            <a:off x="4743572" y="476940"/>
            <a:ext cx="2223899" cy="1200329"/>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Đánh giá việc tổ chức môi trường giáo dục</a:t>
            </a:r>
            <a:endParaRPr lang="en-US" sz="2400" dirty="0">
              <a:latin typeface="Times New Roman" panose="02020603050405020304" pitchFamily="18" charset="0"/>
              <a:cs typeface="Times New Roman" panose="02020603050405020304" pitchFamily="18" charset="0"/>
            </a:endParaRPr>
          </a:p>
        </p:txBody>
      </p:sp>
      <p:sp>
        <p:nvSpPr>
          <p:cNvPr id="25" name="Rectangle 24"/>
          <p:cNvSpPr/>
          <p:nvPr/>
        </p:nvSpPr>
        <p:spPr>
          <a:xfrm>
            <a:off x="8915377" y="524556"/>
            <a:ext cx="2453469" cy="1200329"/>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Đánh giá đội ngũ thực hiện chương trình</a:t>
            </a:r>
            <a:endParaRPr lang="en-US" sz="2400" dirty="0">
              <a:latin typeface="Times New Roman" panose="02020603050405020304" pitchFamily="18" charset="0"/>
              <a:cs typeface="Times New Roman" panose="02020603050405020304" pitchFamily="18" charset="0"/>
            </a:endParaRPr>
          </a:p>
        </p:txBody>
      </p:sp>
      <p:sp>
        <p:nvSpPr>
          <p:cNvPr id="26" name="Rectangle 25"/>
          <p:cNvSpPr/>
          <p:nvPr/>
        </p:nvSpPr>
        <p:spPr>
          <a:xfrm>
            <a:off x="1175196" y="5298359"/>
            <a:ext cx="3445100" cy="1200329"/>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Đánh giá công tác phối hợp nhà trường và gia đình, cộng đồng</a:t>
            </a:r>
            <a:endParaRPr lang="en-US" sz="2400" dirty="0">
              <a:latin typeface="Times New Roman" panose="02020603050405020304" pitchFamily="18" charset="0"/>
              <a:cs typeface="Times New Roman" panose="02020603050405020304" pitchFamily="18" charset="0"/>
            </a:endParaRPr>
          </a:p>
        </p:txBody>
      </p:sp>
      <p:sp>
        <p:nvSpPr>
          <p:cNvPr id="27" name="Rectangle 26"/>
          <p:cNvSpPr/>
          <p:nvPr/>
        </p:nvSpPr>
        <p:spPr>
          <a:xfrm>
            <a:off x="8307671" y="4889029"/>
            <a:ext cx="3185375" cy="156966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Đánh giá thực hiện nuôi dưỡng, chăm sóc, giáo dục đối với trẻ có nhu cầu đặc biệt</a:t>
            </a:r>
            <a:endParaRPr lang="en-US" sz="2400" dirty="0">
              <a:latin typeface="Times New Roman" panose="02020603050405020304" pitchFamily="18" charset="0"/>
              <a:cs typeface="Times New Roman" panose="02020603050405020304" pitchFamily="18" charset="0"/>
            </a:endParaRPr>
          </a:p>
        </p:txBody>
      </p:sp>
      <p:sp>
        <p:nvSpPr>
          <p:cNvPr id="28" name="Rectangle 27"/>
          <p:cNvSpPr/>
          <p:nvPr/>
        </p:nvSpPr>
        <p:spPr>
          <a:xfrm>
            <a:off x="4534928" y="2688206"/>
            <a:ext cx="3900734" cy="1384995"/>
          </a:xfrm>
          <a:prstGeom prst="rect">
            <a:avLst/>
          </a:prstGeom>
        </p:spPr>
        <p:txBody>
          <a:bodyPr wrap="square">
            <a:spAutoFit/>
          </a:bodyPr>
          <a:lstStyle/>
          <a:p>
            <a:pPr algn="ctr"/>
            <a:r>
              <a:rPr lang="en-US" sz="2800" b="1" smtClean="0">
                <a:solidFill>
                  <a:srgbClr val="FF0000"/>
                </a:solidFill>
                <a:latin typeface="Times New Roman" pitchFamily="18" charset="0"/>
                <a:cs typeface="Times New Roman" pitchFamily="18" charset="0"/>
              </a:rPr>
              <a:t>NỘI DUNG ĐÁNH GIÁ THỰC HIỆN CHƯƠNG TRÌNH </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767112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 calcmode="lin" valueType="num">
                                      <p:cBhvr additive="base">
                                        <p:cTn id="1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 calcmode="lin" valueType="num">
                                      <p:cBhvr additive="base">
                                        <p:cTn id="1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 calcmode="lin" valueType="num">
                                      <p:cBhvr additive="base">
                                        <p:cTn id="21"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 calcmode="lin" valueType="num">
                                      <p:cBhvr additive="base">
                                        <p:cTn id="3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anim calcmode="lin" valueType="num">
                                      <p:cBhvr additive="base">
                                        <p:cTn id="4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2450" y="161925"/>
            <a:ext cx="6007100" cy="625475"/>
          </a:xfrm>
        </p:spPr>
        <p:txBody>
          <a:bodyPr>
            <a:normAutofit/>
          </a:bodyPr>
          <a:lstStyle/>
          <a:p>
            <a:r>
              <a:rPr lang="en-US" sz="2400" dirty="0" err="1">
                <a:solidFill>
                  <a:schemeClr val="accent6"/>
                </a:solidFill>
                <a:latin typeface="Arial" panose="020B0604020202020204" pitchFamily="34" charset="0"/>
                <a:cs typeface="Arial" panose="020B0604020202020204" pitchFamily="34" charset="0"/>
              </a:rPr>
              <a:t>Ví</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dụ</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Chế</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độ</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sinh</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hoạt</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cho</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trẻ</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mẫu</a:t>
            </a:r>
            <a:r>
              <a:rPr lang="en-US" sz="2400" dirty="0">
                <a:solidFill>
                  <a:schemeClr val="accent6"/>
                </a:solidFill>
                <a:latin typeface="Arial" panose="020B0604020202020204" pitchFamily="34" charset="0"/>
                <a:cs typeface="Arial" panose="020B0604020202020204" pitchFamily="34" charset="0"/>
              </a:rPr>
              <a:t> </a:t>
            </a:r>
            <a:r>
              <a:rPr lang="en-US" sz="2400" dirty="0" err="1">
                <a:solidFill>
                  <a:schemeClr val="accent6"/>
                </a:solidFill>
                <a:latin typeface="Arial" panose="020B0604020202020204" pitchFamily="34" charset="0"/>
                <a:cs typeface="Arial" panose="020B0604020202020204" pitchFamily="34" charset="0"/>
              </a:rPr>
              <a:t>giáo</a:t>
            </a:r>
            <a:endParaRPr lang="en-US" sz="2400" dirty="0">
              <a:solidFill>
                <a:schemeClr val="accent6"/>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p:cNvGraphicFramePr>
          <p:nvPr>
            <p:extLst>
              <p:ext uri="{D42A27DB-BD31-4B8C-83A1-F6EECF244321}">
                <p14:modId xmlns:p14="http://schemas.microsoft.com/office/powerpoint/2010/main" val="3674752133"/>
              </p:ext>
            </p:extLst>
          </p:nvPr>
        </p:nvGraphicFramePr>
        <p:xfrm>
          <a:off x="1730694" y="898469"/>
          <a:ext cx="8730612" cy="4430181"/>
        </p:xfrm>
        <a:graphic>
          <a:graphicData uri="http://schemas.openxmlformats.org/drawingml/2006/table">
            <a:tbl>
              <a:tblPr/>
              <a:tblGrid>
                <a:gridCol w="2005075">
                  <a:extLst>
                    <a:ext uri="{9D8B030D-6E8A-4147-A177-3AD203B41FA5}">
                      <a16:colId xmlns:a16="http://schemas.microsoft.com/office/drawing/2014/main" xmlns="" val="20000"/>
                    </a:ext>
                  </a:extLst>
                </a:gridCol>
                <a:gridCol w="4627056">
                  <a:extLst>
                    <a:ext uri="{9D8B030D-6E8A-4147-A177-3AD203B41FA5}">
                      <a16:colId xmlns:a16="http://schemas.microsoft.com/office/drawing/2014/main" xmlns="" val="20001"/>
                    </a:ext>
                  </a:extLst>
                </a:gridCol>
                <a:gridCol w="2098481">
                  <a:extLst>
                    <a:ext uri="{9D8B030D-6E8A-4147-A177-3AD203B41FA5}">
                      <a16:colId xmlns:a16="http://schemas.microsoft.com/office/drawing/2014/main" xmlns="" val="20002"/>
                    </a:ext>
                  </a:extLst>
                </a:gridCol>
              </a:tblGrid>
              <a:tr h="402744">
                <a:tc>
                  <a:txBody>
                    <a:bodyPr/>
                    <a:lstStyle/>
                    <a:p>
                      <a:pPr algn="ctr">
                        <a:lnSpc>
                          <a:spcPct val="130000"/>
                        </a:lnSpc>
                        <a:spcAft>
                          <a:spcPts val="800"/>
                        </a:spcAft>
                      </a:pPr>
                      <a:r>
                        <a:rPr lang="en-US" sz="1800" b="1" dirty="0" err="1">
                          <a:effectLst/>
                          <a:latin typeface="Times New Roman"/>
                          <a:ea typeface="Calibri"/>
                          <a:cs typeface="Times New Roman"/>
                        </a:rPr>
                        <a:t>Thời</a:t>
                      </a:r>
                      <a:r>
                        <a:rPr lang="en-US" sz="1800" b="1" dirty="0">
                          <a:effectLst/>
                          <a:latin typeface="Times New Roman"/>
                          <a:ea typeface="Calibri"/>
                          <a:cs typeface="Times New Roman"/>
                        </a:rPr>
                        <a:t> </a:t>
                      </a:r>
                      <a:r>
                        <a:rPr lang="en-US" sz="1800" b="1" dirty="0" err="1">
                          <a:effectLst/>
                          <a:latin typeface="Times New Roman"/>
                          <a:ea typeface="Calibri"/>
                          <a:cs typeface="Times New Roman"/>
                        </a:rPr>
                        <a:t>gian</a:t>
                      </a:r>
                      <a:endParaRPr lang="en-US" sz="18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it-IT" sz="1800" b="1">
                          <a:effectLst/>
                          <a:latin typeface="Times New Roman"/>
                          <a:ea typeface="Calibri"/>
                          <a:cs typeface="Times New Roman"/>
                        </a:rPr>
                        <a:t>Hoạt động</a:t>
                      </a:r>
                      <a:endParaRPr lang="en-US" sz="18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800"/>
                        </a:spcAft>
                      </a:pPr>
                      <a:r>
                        <a:rPr lang="en-US" sz="1800" b="1">
                          <a:effectLst/>
                          <a:latin typeface="Times New Roman"/>
                          <a:ea typeface="Calibri"/>
                          <a:cs typeface="Times New Roman"/>
                        </a:rPr>
                        <a:t>Theo dõi, đánh giá</a:t>
                      </a:r>
                      <a:endParaRPr lang="en-US" sz="18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47493">
                <a:tc>
                  <a:txBody>
                    <a:bodyPr/>
                    <a:lstStyle/>
                    <a:p>
                      <a:pPr algn="ctr">
                        <a:lnSpc>
                          <a:spcPct val="130000"/>
                        </a:lnSpc>
                        <a:spcAft>
                          <a:spcPts val="800"/>
                        </a:spcAft>
                      </a:pPr>
                      <a:r>
                        <a:rPr lang="en-US" sz="2000">
                          <a:effectLst/>
                          <a:latin typeface="Times New Roman"/>
                          <a:ea typeface="Calibri"/>
                          <a:cs typeface="Times New Roman"/>
                        </a:rPr>
                        <a:t>7h – 8h</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Đón trẻ, chơi, thể dục sáng</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1"/>
                  </a:ext>
                </a:extLst>
              </a:tr>
              <a:tr h="447493">
                <a:tc>
                  <a:txBody>
                    <a:bodyPr/>
                    <a:lstStyle/>
                    <a:p>
                      <a:pPr algn="ctr">
                        <a:lnSpc>
                          <a:spcPct val="130000"/>
                        </a:lnSpc>
                        <a:spcAft>
                          <a:spcPts val="800"/>
                        </a:spcAft>
                      </a:pPr>
                      <a:r>
                        <a:rPr lang="en-US" sz="2000" dirty="0">
                          <a:effectLst/>
                          <a:latin typeface="Times New Roman"/>
                          <a:ea typeface="Calibri"/>
                          <a:cs typeface="Times New Roman"/>
                        </a:rPr>
                        <a:t>…</a:t>
                      </a:r>
                      <a:endParaRPr lang="en-US" sz="20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dirty="0" err="1">
                          <a:effectLst/>
                          <a:latin typeface="Times New Roman"/>
                          <a:ea typeface="Calibri"/>
                          <a:cs typeface="Times New Roman"/>
                        </a:rPr>
                        <a:t>Học</a:t>
                      </a:r>
                      <a:endParaRPr lang="en-US" sz="20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2"/>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dirty="0" err="1">
                          <a:effectLst/>
                          <a:latin typeface="Times New Roman"/>
                          <a:ea typeface="Calibri"/>
                          <a:cs typeface="Times New Roman"/>
                        </a:rPr>
                        <a:t>Chơi</a:t>
                      </a:r>
                      <a:r>
                        <a:rPr lang="en-US" sz="2000" dirty="0">
                          <a:effectLst/>
                          <a:latin typeface="Times New Roman"/>
                          <a:ea typeface="Calibri"/>
                          <a:cs typeface="Times New Roman"/>
                        </a:rPr>
                        <a:t>, </a:t>
                      </a:r>
                      <a:r>
                        <a:rPr lang="en-US" sz="2000" dirty="0" err="1">
                          <a:effectLst/>
                          <a:latin typeface="Times New Roman"/>
                          <a:ea typeface="Calibri"/>
                          <a:cs typeface="Times New Roman"/>
                        </a:rPr>
                        <a:t>hoạt</a:t>
                      </a:r>
                      <a:r>
                        <a:rPr lang="en-US" sz="2000" dirty="0">
                          <a:effectLst/>
                          <a:latin typeface="Times New Roman"/>
                          <a:ea typeface="Calibri"/>
                          <a:cs typeface="Times New Roman"/>
                        </a:rPr>
                        <a:t> </a:t>
                      </a:r>
                      <a:r>
                        <a:rPr lang="en-US" sz="2000" dirty="0" err="1">
                          <a:effectLst/>
                          <a:latin typeface="Times New Roman"/>
                          <a:ea typeface="Calibri"/>
                          <a:cs typeface="Times New Roman"/>
                        </a:rPr>
                        <a:t>động</a:t>
                      </a:r>
                      <a:r>
                        <a:rPr lang="en-US" sz="2000" dirty="0">
                          <a:effectLst/>
                          <a:latin typeface="Times New Roman"/>
                          <a:ea typeface="Calibri"/>
                          <a:cs typeface="Times New Roman"/>
                        </a:rPr>
                        <a:t> ở </a:t>
                      </a:r>
                      <a:r>
                        <a:rPr lang="en-US" sz="2000" dirty="0" err="1">
                          <a:effectLst/>
                          <a:latin typeface="Times New Roman"/>
                          <a:ea typeface="Calibri"/>
                          <a:cs typeface="Times New Roman"/>
                        </a:rPr>
                        <a:t>các</a:t>
                      </a:r>
                      <a:r>
                        <a:rPr lang="en-US" sz="2000" dirty="0">
                          <a:effectLst/>
                          <a:latin typeface="Times New Roman"/>
                          <a:ea typeface="Calibri"/>
                          <a:cs typeface="Times New Roman"/>
                        </a:rPr>
                        <a:t> </a:t>
                      </a:r>
                      <a:r>
                        <a:rPr lang="en-US" sz="2000" dirty="0" err="1">
                          <a:effectLst/>
                          <a:latin typeface="Times New Roman"/>
                          <a:ea typeface="Calibri"/>
                          <a:cs typeface="Times New Roman"/>
                        </a:rPr>
                        <a:t>góc</a:t>
                      </a:r>
                      <a:endParaRPr lang="en-US" sz="20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3"/>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Chơi ngoài trời</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4"/>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pt-BR" sz="2000" dirty="0">
                          <a:effectLst/>
                          <a:latin typeface="Times New Roman"/>
                          <a:ea typeface="Calibri"/>
                          <a:cs typeface="Times New Roman"/>
                        </a:rPr>
                        <a:t>Ăn bữa chính</a:t>
                      </a:r>
                      <a:endParaRPr lang="en-US" sz="20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pt-BR"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5"/>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Ngủ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6"/>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Ăn bữa phụ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7"/>
                  </a:ext>
                </a:extLst>
              </a:tr>
              <a:tr h="447493">
                <a:tc>
                  <a:txBody>
                    <a:bodyPr/>
                    <a:lstStyle/>
                    <a:p>
                      <a:pPr algn="ctr">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Chơi, hoạt động theo ý thích</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8"/>
                  </a:ext>
                </a:extLst>
              </a:tr>
              <a:tr h="447493">
                <a:tc>
                  <a:txBody>
                    <a:bodyPr/>
                    <a:lstStyle/>
                    <a:p>
                      <a:pPr algn="ctr">
                        <a:lnSpc>
                          <a:spcPct val="130000"/>
                        </a:lnSpc>
                        <a:spcAft>
                          <a:spcPts val="800"/>
                        </a:spcAft>
                      </a:pPr>
                      <a:r>
                        <a:rPr lang="en-US" sz="2000" dirty="0">
                          <a:effectLst/>
                          <a:latin typeface="Times New Roman"/>
                          <a:ea typeface="Calibri"/>
                          <a:cs typeface="Times New Roman"/>
                        </a:rPr>
                        <a:t>16-17h</a:t>
                      </a:r>
                      <a:endParaRPr lang="en-US" sz="2000" dirty="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30000"/>
                        </a:lnSpc>
                        <a:spcAft>
                          <a:spcPts val="800"/>
                        </a:spcAft>
                      </a:pPr>
                      <a:r>
                        <a:rPr lang="en-US" sz="2000">
                          <a:effectLst/>
                          <a:latin typeface="Times New Roman"/>
                          <a:ea typeface="Calibri"/>
                          <a:cs typeface="Times New Roman"/>
                        </a:rPr>
                        <a:t>Trẻ chuẩn bị ra về và trả trẻ</a:t>
                      </a:r>
                      <a:endParaRPr lang="en-US" sz="2000">
                        <a:effectLst/>
                        <a:latin typeface="Calibri"/>
                        <a:ea typeface="Calibri"/>
                        <a:cs typeface="Times New Roman"/>
                      </a:endParaRPr>
                    </a:p>
                  </a:txBody>
                  <a:tcPr marL="50652" marR="50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L="489585" algn="just">
                        <a:lnSpc>
                          <a:spcPct val="130000"/>
                        </a:lnSpc>
                        <a:spcAft>
                          <a:spcPts val="800"/>
                        </a:spcAft>
                      </a:pPr>
                      <a:r>
                        <a:rPr lang="en-US" sz="2000" dirty="0">
                          <a:effectLst/>
                          <a:latin typeface="Times New Roman"/>
                          <a:ea typeface="Calibri"/>
                          <a:cs typeface="Times New Roman"/>
                        </a:rPr>
                        <a:t> </a:t>
                      </a:r>
                      <a:endParaRPr lang="en-US" sz="2000" dirty="0">
                        <a:effectLst/>
                        <a:latin typeface="Calibri"/>
                        <a:ea typeface="Calibri"/>
                        <a:cs typeface="Times New Roman"/>
                      </a:endParaRPr>
                    </a:p>
                  </a:txBody>
                  <a:tcPr marL="50652" marR="50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7" name="Content Placeholder 3">
            <a:extLst>
              <a:ext uri="{FF2B5EF4-FFF2-40B4-BE49-F238E27FC236}">
                <a16:creationId xmlns:a16="http://schemas.microsoft.com/office/drawing/2014/main" xmlns="" id="{2A09F108-5BBB-40E1-A4CD-524E1EC95A6B}"/>
              </a:ext>
            </a:extLst>
          </p:cNvPr>
          <p:cNvSpPr txBox="1">
            <a:spLocks/>
          </p:cNvSpPr>
          <p:nvPr/>
        </p:nvSpPr>
        <p:spPr>
          <a:xfrm>
            <a:off x="930728" y="5608938"/>
            <a:ext cx="10330543" cy="11200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nb-NO" sz="2400" i="1" dirty="0">
                <a:solidFill>
                  <a:srgbClr val="0000FF"/>
                </a:solidFill>
                <a:latin typeface="Arial" panose="020B0604020202020204" pitchFamily="34" charset="0"/>
                <a:cs typeface="Arial" panose="020B0604020202020204" pitchFamily="34" charset="0"/>
              </a:rPr>
              <a:t> Ghi chú: ghi chép lại những thay đổi rõ rệt của trẻ trong ngày và </a:t>
            </a:r>
          </a:p>
          <a:p>
            <a:pPr marL="0" indent="0" algn="just">
              <a:buNone/>
            </a:pPr>
            <a:r>
              <a:rPr lang="nb-NO" sz="2400" i="1" dirty="0">
                <a:solidFill>
                  <a:srgbClr val="0000FF"/>
                </a:solidFill>
                <a:latin typeface="Arial" panose="020B0604020202020204" pitchFamily="34" charset="0"/>
                <a:cs typeface="Arial" panose="020B0604020202020204" pitchFamily="34" charset="0"/>
              </a:rPr>
              <a:t>những điều cần lưu ý để kịp thời điều chỉnh kế hoạch chăm sóc, giáo dục.</a:t>
            </a:r>
            <a:endParaRPr lang="en-US" sz="2400" dirty="0">
              <a:solidFill>
                <a:srgbClr val="0000FF"/>
              </a:solidFill>
              <a:latin typeface="Arial" panose="020B0604020202020204" pitchFamily="34" charset="0"/>
              <a:cs typeface="Arial" panose="020B0604020202020204" pitchFamily="34" charset="0"/>
            </a:endParaRPr>
          </a:p>
          <a:p>
            <a:pPr algn="just"/>
            <a:endParaRPr 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95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AC73C-A257-020E-ADED-0DFAFFFF93B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24A264A3-1A44-0F8E-6C75-0459175D0D47}"/>
              </a:ext>
            </a:extLst>
          </p:cNvPr>
          <p:cNvPicPr>
            <a:picLocks noChangeAspect="1"/>
          </p:cNvPicPr>
          <p:nvPr/>
        </p:nvPicPr>
        <p:blipFill>
          <a:blip r:embed="rId2"/>
          <a:stretch>
            <a:fillRect/>
          </a:stretch>
        </p:blipFill>
        <p:spPr>
          <a:xfrm>
            <a:off x="0" y="0"/>
            <a:ext cx="12192000" cy="6764215"/>
          </a:xfrm>
          <a:prstGeom prst="rect">
            <a:avLst/>
          </a:prstGeom>
        </p:spPr>
      </p:pic>
      <p:sp>
        <p:nvSpPr>
          <p:cNvPr id="6" name="TextBox 5">
            <a:extLst>
              <a:ext uri="{FF2B5EF4-FFF2-40B4-BE49-F238E27FC236}">
                <a16:creationId xmlns:a16="http://schemas.microsoft.com/office/drawing/2014/main" xmlns="" id="{2AF70EF9-3535-BE61-C9AB-DAC5A5CFD437}"/>
              </a:ext>
            </a:extLst>
          </p:cNvPr>
          <p:cNvSpPr txBox="1"/>
          <p:nvPr/>
        </p:nvSpPr>
        <p:spPr>
          <a:xfrm>
            <a:off x="4947137" y="1251410"/>
            <a:ext cx="4108939" cy="3139321"/>
          </a:xfrm>
          <a:prstGeom prst="rect">
            <a:avLst/>
          </a:prstGeom>
          <a:noFill/>
        </p:spPr>
        <p:txBody>
          <a:bodyPr wrap="square">
            <a:spAutoFit/>
          </a:bodyPr>
          <a:lstStyle/>
          <a:p>
            <a:r>
              <a:rPr lang="en-US" sz="6600" dirty="0" err="1">
                <a:solidFill>
                  <a:srgbClr val="FF0000"/>
                </a:solidFill>
                <a:latin typeface="Times New Roman" panose="02020603050405020304" pitchFamily="18" charset="0"/>
                <a:cs typeface="Times New Roman" panose="02020603050405020304" pitchFamily="18" charset="0"/>
              </a:rPr>
              <a:t>Đánh</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giá</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trẻ</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theo</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giai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đoạn</a:t>
            </a:r>
            <a:endParaRPr lang="en-US" sz="6600" dirty="0">
              <a:solidFill>
                <a:srgbClr val="FF0000"/>
              </a:solidFill>
            </a:endParaRPr>
          </a:p>
        </p:txBody>
      </p:sp>
    </p:spTree>
    <p:extLst>
      <p:ext uri="{BB962C8B-B14F-4D97-AF65-F5344CB8AC3E}">
        <p14:creationId xmlns:p14="http://schemas.microsoft.com/office/powerpoint/2010/main" val="1141739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8925" y="215901"/>
            <a:ext cx="6534150" cy="965200"/>
          </a:xfrm>
        </p:spPr>
        <p:txBody>
          <a:bodyPr>
            <a:noAutofit/>
          </a:bodyPr>
          <a:lstStyle/>
          <a:p>
            <a:pPr algn="ctr"/>
            <a:r>
              <a:rPr lang="vi-VN" sz="1800" b="1" dirty="0">
                <a:latin typeface="Arial" panose="020B0604020202020204" pitchFamily="34" charset="0"/>
                <a:cs typeface="Arial" panose="020B0604020202020204" pitchFamily="34" charset="0"/>
              </a:rPr>
              <a:t>BẢNG Đ</a:t>
            </a:r>
            <a:r>
              <a:rPr lang="en-US" sz="1800" b="1" dirty="0">
                <a:latin typeface="Arial" panose="020B0604020202020204" pitchFamily="34" charset="0"/>
                <a:cs typeface="Arial" panose="020B0604020202020204" pitchFamily="34" charset="0"/>
              </a:rPr>
              <a:t>ÁNH GIÁ </a:t>
            </a:r>
            <a:r>
              <a:rPr lang="vi-VN" sz="1800" b="1" dirty="0">
                <a:latin typeface="Arial" panose="020B0604020202020204" pitchFamily="34" charset="0"/>
                <a:cs typeface="Arial" panose="020B0604020202020204" pitchFamily="34" charset="0"/>
              </a:rPr>
              <a:t>SỰ </a:t>
            </a:r>
            <a:r>
              <a:rPr lang="en-US" sz="1800" b="1" dirty="0">
                <a:latin typeface="Arial" panose="020B0604020202020204" pitchFamily="34" charset="0"/>
                <a:cs typeface="Arial" panose="020B0604020202020204" pitchFamily="34" charset="0"/>
              </a:rPr>
              <a:t>PHÁT TRIỂN</a:t>
            </a:r>
            <a:r>
              <a:rPr lang="vi-VN" sz="1800" b="1" dirty="0">
                <a:latin typeface="Arial" panose="020B0604020202020204" pitchFamily="34" charset="0"/>
                <a:cs typeface="Arial" panose="020B0604020202020204" pitchFamily="34" charset="0"/>
              </a:rPr>
              <a:t> CỦA TRẺ</a:t>
            </a:r>
            <a:r>
              <a:rPr lang="en-US" sz="1800" b="1" dirty="0">
                <a:latin typeface="Arial" panose="020B0604020202020204" pitchFamily="34" charset="0"/>
                <a:cs typeface="Arial" panose="020B0604020202020204" pitchFamily="34" charset="0"/>
              </a:rPr>
              <a:t/>
            </a:r>
            <a:br>
              <a:rPr lang="en-US" sz="1800" b="1" dirty="0">
                <a:latin typeface="Arial" panose="020B0604020202020204" pitchFamily="34" charset="0"/>
                <a:cs typeface="Arial" panose="020B0604020202020204" pitchFamily="34" charset="0"/>
              </a:rPr>
            </a:br>
            <a:r>
              <a:rPr lang="vi-VN" sz="1800" dirty="0">
                <a:latin typeface="Arial" panose="020B0604020202020204" pitchFamily="34" charset="0"/>
                <a:cs typeface="Arial" panose="020B0604020202020204" pitchFamily="34" charset="0"/>
              </a:rPr>
              <a:t>Chủ đ</a:t>
            </a:r>
            <a:r>
              <a:rPr lang="en-US" sz="1800" dirty="0">
                <a:latin typeface="Arial" panose="020B0604020202020204" pitchFamily="34" charset="0"/>
                <a:cs typeface="Arial" panose="020B0604020202020204" pitchFamily="34" charset="0"/>
              </a:rPr>
              <a:t>ề</a:t>
            </a:r>
            <a:r>
              <a:rPr lang="vi-VN" sz="1800" dirty="0">
                <a:latin typeface="Arial" panose="020B0604020202020204" pitchFamily="34" charset="0"/>
                <a:cs typeface="Arial" panose="020B0604020202020204" pitchFamily="34" charset="0"/>
              </a:rPr>
              <a:t>/Tháng: …………………………………………………………</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vi-VN" sz="1800" dirty="0">
                <a:latin typeface="Arial" panose="020B0604020202020204" pitchFamily="34" charset="0"/>
                <a:cs typeface="Arial" panose="020B0604020202020204" pitchFamily="34" charset="0"/>
              </a:rPr>
              <a:t>Từ ngày …. tháng…… đến hết ngày ……..tháng ………...</a:t>
            </a:r>
            <a:endParaRPr lang="en-US" sz="18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83943638"/>
              </p:ext>
            </p:extLst>
          </p:nvPr>
        </p:nvGraphicFramePr>
        <p:xfrm>
          <a:off x="660399" y="1358894"/>
          <a:ext cx="10900233" cy="5335485"/>
        </p:xfrm>
        <a:graphic>
          <a:graphicData uri="http://schemas.openxmlformats.org/drawingml/2006/table">
            <a:tbl>
              <a:tblPr firstRow="1" firstCol="1" lastRow="1" lastCol="1" bandRow="1" bandCol="1"/>
              <a:tblGrid>
                <a:gridCol w="704377">
                  <a:extLst>
                    <a:ext uri="{9D8B030D-6E8A-4147-A177-3AD203B41FA5}">
                      <a16:colId xmlns:a16="http://schemas.microsoft.com/office/drawing/2014/main" xmlns="" val="20000"/>
                    </a:ext>
                  </a:extLst>
                </a:gridCol>
                <a:gridCol w="1391144">
                  <a:extLst>
                    <a:ext uri="{9D8B030D-6E8A-4147-A177-3AD203B41FA5}">
                      <a16:colId xmlns:a16="http://schemas.microsoft.com/office/drawing/2014/main" xmlns="" val="20001"/>
                    </a:ext>
                  </a:extLst>
                </a:gridCol>
                <a:gridCol w="704377">
                  <a:extLst>
                    <a:ext uri="{9D8B030D-6E8A-4147-A177-3AD203B41FA5}">
                      <a16:colId xmlns:a16="http://schemas.microsoft.com/office/drawing/2014/main" xmlns="" val="20002"/>
                    </a:ext>
                  </a:extLst>
                </a:gridCol>
                <a:gridCol w="704377">
                  <a:extLst>
                    <a:ext uri="{9D8B030D-6E8A-4147-A177-3AD203B41FA5}">
                      <a16:colId xmlns:a16="http://schemas.microsoft.com/office/drawing/2014/main" xmlns="" val="20003"/>
                    </a:ext>
                  </a:extLst>
                </a:gridCol>
                <a:gridCol w="704377">
                  <a:extLst>
                    <a:ext uri="{9D8B030D-6E8A-4147-A177-3AD203B41FA5}">
                      <a16:colId xmlns:a16="http://schemas.microsoft.com/office/drawing/2014/main" xmlns="" val="20004"/>
                    </a:ext>
                  </a:extLst>
                </a:gridCol>
                <a:gridCol w="704377">
                  <a:extLst>
                    <a:ext uri="{9D8B030D-6E8A-4147-A177-3AD203B41FA5}">
                      <a16:colId xmlns:a16="http://schemas.microsoft.com/office/drawing/2014/main" xmlns="" val="20005"/>
                    </a:ext>
                  </a:extLst>
                </a:gridCol>
                <a:gridCol w="704377">
                  <a:extLst>
                    <a:ext uri="{9D8B030D-6E8A-4147-A177-3AD203B41FA5}">
                      <a16:colId xmlns:a16="http://schemas.microsoft.com/office/drawing/2014/main" xmlns="" val="20006"/>
                    </a:ext>
                  </a:extLst>
                </a:gridCol>
                <a:gridCol w="704377">
                  <a:extLst>
                    <a:ext uri="{9D8B030D-6E8A-4147-A177-3AD203B41FA5}">
                      <a16:colId xmlns:a16="http://schemas.microsoft.com/office/drawing/2014/main" xmlns="" val="20007"/>
                    </a:ext>
                  </a:extLst>
                </a:gridCol>
                <a:gridCol w="704377">
                  <a:extLst>
                    <a:ext uri="{9D8B030D-6E8A-4147-A177-3AD203B41FA5}">
                      <a16:colId xmlns:a16="http://schemas.microsoft.com/office/drawing/2014/main" xmlns="" val="20008"/>
                    </a:ext>
                  </a:extLst>
                </a:gridCol>
                <a:gridCol w="704377">
                  <a:extLst>
                    <a:ext uri="{9D8B030D-6E8A-4147-A177-3AD203B41FA5}">
                      <a16:colId xmlns:a16="http://schemas.microsoft.com/office/drawing/2014/main" xmlns="" val="20009"/>
                    </a:ext>
                  </a:extLst>
                </a:gridCol>
                <a:gridCol w="704377">
                  <a:extLst>
                    <a:ext uri="{9D8B030D-6E8A-4147-A177-3AD203B41FA5}">
                      <a16:colId xmlns:a16="http://schemas.microsoft.com/office/drawing/2014/main" xmlns="" val="20010"/>
                    </a:ext>
                  </a:extLst>
                </a:gridCol>
                <a:gridCol w="704377">
                  <a:extLst>
                    <a:ext uri="{9D8B030D-6E8A-4147-A177-3AD203B41FA5}">
                      <a16:colId xmlns:a16="http://schemas.microsoft.com/office/drawing/2014/main" xmlns="" val="20011"/>
                    </a:ext>
                  </a:extLst>
                </a:gridCol>
                <a:gridCol w="880471">
                  <a:extLst>
                    <a:ext uri="{9D8B030D-6E8A-4147-A177-3AD203B41FA5}">
                      <a16:colId xmlns:a16="http://schemas.microsoft.com/office/drawing/2014/main" xmlns="" val="20012"/>
                    </a:ext>
                  </a:extLst>
                </a:gridCol>
                <a:gridCol w="880471">
                  <a:extLst>
                    <a:ext uri="{9D8B030D-6E8A-4147-A177-3AD203B41FA5}">
                      <a16:colId xmlns:a16="http://schemas.microsoft.com/office/drawing/2014/main" xmlns="" val="20013"/>
                    </a:ext>
                  </a:extLst>
                </a:gridCol>
              </a:tblGrid>
              <a:tr h="959476">
                <a:tc rowSpan="3">
                  <a:txBody>
                    <a:bodyPr/>
                    <a:lstStyle/>
                    <a:p>
                      <a:pPr marL="0" marR="0" algn="ctr">
                        <a:lnSpc>
                          <a:spcPct val="115000"/>
                        </a:lnSpc>
                        <a:spcBef>
                          <a:spcPts val="0"/>
                        </a:spcBef>
                        <a:spcAft>
                          <a:spcPts val="0"/>
                        </a:spcAft>
                      </a:pP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af-ZA" sz="2000" b="1" kern="1200">
                          <a:effectLst/>
                          <a:latin typeface="Times New Roman" panose="02020603050405020304" pitchFamily="18" charset="0"/>
                          <a:ea typeface="SimSun" panose="02010600030101010101" pitchFamily="2" charset="-122"/>
                          <a:cs typeface="Times New Roman" panose="02020603050405020304" pitchFamily="18" charset="0"/>
                        </a:rPr>
                        <a:t>Họ tên trẻ</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marL="0" marR="0" algn="ctr">
                        <a:lnSpc>
                          <a:spcPct val="115000"/>
                        </a:lnSpc>
                        <a:spcBef>
                          <a:spcPts val="0"/>
                        </a:spcBef>
                        <a:spcAft>
                          <a:spcPts val="0"/>
                        </a:spcAft>
                      </a:pPr>
                      <a:r>
                        <a:rPr lang="af-ZA" sz="2000" b="1" kern="1200" dirty="0">
                          <a:effectLst/>
                          <a:latin typeface="Times New Roman" panose="02020603050405020304" pitchFamily="18" charset="0"/>
                          <a:ea typeface="SimSun" panose="02010600030101010101" pitchFamily="2" charset="-122"/>
                          <a:cs typeface="Times New Roman" panose="02020603050405020304" pitchFamily="18" charset="0"/>
                        </a:rPr>
                        <a:t>Lĩnh vực, mục tiêu GD và mức độ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15000"/>
                        </a:lnSpc>
                        <a:spcBef>
                          <a:spcPts val="0"/>
                        </a:spcBef>
                        <a:spcAft>
                          <a:spcPts val="0"/>
                        </a:spcAft>
                      </a:pPr>
                      <a:r>
                        <a:rPr lang="en-US" sz="2000" b="1" kern="120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2000" b="1" kern="1200" dirty="0" err="1">
                          <a:effectLst/>
                          <a:latin typeface="Times New Roman" panose="02020603050405020304" pitchFamily="18" charset="0"/>
                          <a:ea typeface="SimSun" panose="02010600030101010101" pitchFamily="2" charset="-122"/>
                          <a:cs typeface="Times New Roman" panose="02020603050405020304" pitchFamily="18" charset="0"/>
                        </a:rPr>
                        <a:t>Đạt</a:t>
                      </a:r>
                      <a:r>
                        <a:rPr lang="en-US" sz="2000" b="1" kern="1200"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2000" b="1" kern="1200" dirty="0" err="1">
                          <a:effectLst/>
                          <a:latin typeface="Times New Roman" panose="02020603050405020304" pitchFamily="18" charset="0"/>
                          <a:ea typeface="SimSun" panose="02010600030101010101" pitchFamily="2" charset="-122"/>
                          <a:cs typeface="Times New Roman" panose="02020603050405020304" pitchFamily="18" charset="0"/>
                        </a:rPr>
                        <a:t>chưa</a:t>
                      </a:r>
                      <a:r>
                        <a:rPr lang="en-US" sz="2000" b="1" kern="1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a:effectLst/>
                          <a:latin typeface="Times New Roman" panose="02020603050405020304" pitchFamily="18" charset="0"/>
                          <a:ea typeface="SimSun" panose="02010600030101010101" pitchFamily="2" charset="-122"/>
                          <a:cs typeface="Times New Roman" panose="02020603050405020304" pitchFamily="18" charset="0"/>
                        </a:rPr>
                        <a:t>đạt</a:t>
                      </a:r>
                      <a:r>
                        <a:rPr lang="en-US" sz="2000" b="1" kern="1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2000" b="1" kern="1200" dirty="0" err="1">
                          <a:effectLst/>
                          <a:latin typeface="Times New Roman" panose="02020603050405020304" pitchFamily="18" charset="0"/>
                          <a:ea typeface="SimSun" panose="02010600030101010101" pitchFamily="2" charset="-122"/>
                          <a:cs typeface="Times New Roman" panose="02020603050405020304" pitchFamily="18" charset="0"/>
                        </a:rPr>
                        <a:t>Tổng</a:t>
                      </a:r>
                      <a:r>
                        <a:rPr lang="en-US" sz="2000" b="1" kern="1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1" kern="1200" dirty="0" err="1">
                          <a:effectLst/>
                          <a:latin typeface="Times New Roman" panose="02020603050405020304" pitchFamily="18" charset="0"/>
                          <a:ea typeface="SimSun" panose="02010600030101010101" pitchFamily="2" charset="-122"/>
                          <a:cs typeface="Times New Roman" panose="02020603050405020304" pitchFamily="18" charset="0"/>
                        </a:rPr>
                        <a:t>số</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0"/>
                  </a:ext>
                </a:extLst>
              </a:tr>
              <a:tr h="747309">
                <a:tc vMerge="1">
                  <a:txBody>
                    <a:bodyPr/>
                    <a:lstStyle/>
                    <a:p>
                      <a:endParaRPr lang="en-US"/>
                    </a:p>
                  </a:txBody>
                  <a:tcPr/>
                </a:tc>
                <a:tc vMerge="1">
                  <a:txBody>
                    <a:bodyPr/>
                    <a:lstStyle/>
                    <a:p>
                      <a:endParaRPr lang="en-US"/>
                    </a:p>
                  </a:txBody>
                  <a:tcPr/>
                </a:tc>
                <a:tc gridSpan="2">
                  <a:txBody>
                    <a:bodyPr/>
                    <a:lstStyle/>
                    <a:p>
                      <a:pPr marL="0" marR="0" algn="ctr">
                        <a:lnSpc>
                          <a:spcPct val="115000"/>
                        </a:lnSpc>
                        <a:spcBef>
                          <a:spcPts val="0"/>
                        </a:spcBef>
                        <a:spcAft>
                          <a:spcPts val="0"/>
                        </a:spcAft>
                      </a:pPr>
                      <a:r>
                        <a:rPr lang="af-ZA" sz="2000" kern="1200">
                          <a:effectLst/>
                          <a:latin typeface="Times New Roman" panose="02020603050405020304" pitchFamily="18" charset="0"/>
                          <a:ea typeface="SimSun" panose="02010600030101010101" pitchFamily="2" charset="-122"/>
                          <a:cs typeface="Times New Roman" panose="02020603050405020304" pitchFamily="18" charset="0"/>
                        </a:rPr>
                        <a:t>Thể chất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af-ZA" sz="2000" kern="1200">
                          <a:effectLst/>
                          <a:latin typeface="Times New Roman" panose="02020603050405020304" pitchFamily="18" charset="0"/>
                          <a:ea typeface="SimSun" panose="02010600030101010101" pitchFamily="2" charset="-122"/>
                          <a:cs typeface="Times New Roman" panose="02020603050405020304" pitchFamily="18" charset="0"/>
                        </a:rPr>
                        <a:t>Ngôn ngữ</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af-ZA" sz="2000" kern="1200" dirty="0">
                          <a:effectLst/>
                          <a:latin typeface="Times New Roman" panose="02020603050405020304" pitchFamily="18" charset="0"/>
                          <a:ea typeface="SimSun" panose="02010600030101010101" pitchFamily="2" charset="-122"/>
                          <a:cs typeface="Times New Roman" panose="02020603050405020304" pitchFamily="18" charset="0"/>
                        </a:rPr>
                        <a:t>Nhận thức</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af-ZA" sz="2000" kern="1200">
                          <a:effectLst/>
                          <a:latin typeface="Times New Roman" panose="02020603050405020304" pitchFamily="18" charset="0"/>
                          <a:ea typeface="SimSun" panose="02010600030101010101" pitchFamily="2" charset="-122"/>
                          <a:cs typeface="Times New Roman" panose="02020603050405020304" pitchFamily="18" charset="0"/>
                        </a:rPr>
                        <a:t>Tình cảm KNXH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af-ZA" sz="2000" kern="1200">
                          <a:effectLst/>
                          <a:latin typeface="Times New Roman" panose="02020603050405020304" pitchFamily="18" charset="0"/>
                          <a:ea typeface="SimSun" panose="02010600030101010101" pitchFamily="2" charset="-122"/>
                          <a:cs typeface="Times New Roman" panose="02020603050405020304" pitchFamily="18" charset="0"/>
                        </a:rPr>
                        <a:t>Thẩm mỹ</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Đạt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2000" kern="1200" dirty="0" err="1">
                          <a:effectLst/>
                          <a:latin typeface="Times New Roman" panose="02020603050405020304" pitchFamily="18" charset="0"/>
                          <a:ea typeface="SimSun" panose="02010600030101010101" pitchFamily="2" charset="-122"/>
                          <a:cs typeface="Times New Roman" panose="02020603050405020304" pitchFamily="18" charset="0"/>
                        </a:rPr>
                        <a:t>Chưa</a:t>
                      </a: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200" dirty="0" err="1">
                          <a:effectLst/>
                          <a:latin typeface="Times New Roman" panose="02020603050405020304" pitchFamily="18" charset="0"/>
                          <a:ea typeface="SimSun" panose="02010600030101010101" pitchFamily="2" charset="-122"/>
                          <a:cs typeface="Times New Roman" panose="02020603050405020304" pitchFamily="18" charset="0"/>
                        </a:rPr>
                        <a:t>đạt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79449">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MT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441514">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41514">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41514">
                <a:tc gridSpan="2">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Tổng số đạt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41514">
                <a:tc gridSpan="2">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Tỷ lệ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76701">
                <a:tc gridSpan="2">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Tổng số</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chưa đạt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41514">
                <a:tc gridSpan="2">
                  <a:txBody>
                    <a:bodyPr/>
                    <a:lstStyle/>
                    <a:p>
                      <a:pPr marL="0" marR="0" algn="ctr">
                        <a:lnSpc>
                          <a:spcPct val="115000"/>
                        </a:lnSpc>
                        <a:spcBef>
                          <a:spcPts val="0"/>
                        </a:spcBef>
                        <a:spcAft>
                          <a:spcPts val="0"/>
                        </a:spcAft>
                      </a:pPr>
                      <a:r>
                        <a:rPr lang="en-US" sz="2000" kern="1200" dirty="0" err="1">
                          <a:effectLst/>
                          <a:latin typeface="Times New Roman" panose="02020603050405020304" pitchFamily="18" charset="0"/>
                          <a:ea typeface="SimSun" panose="02010600030101010101" pitchFamily="2" charset="-122"/>
                          <a:cs typeface="Times New Roman" panose="02020603050405020304" pitchFamily="18" charset="0"/>
                        </a:rPr>
                        <a:t>Tỷ</a:t>
                      </a: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kern="1200" dirty="0" err="1">
                          <a:effectLst/>
                          <a:latin typeface="Times New Roman" panose="02020603050405020304" pitchFamily="18" charset="0"/>
                          <a:ea typeface="SimSun" panose="02010600030101010101" pitchFamily="2" charset="-122"/>
                          <a:cs typeface="Times New Roman" panose="02020603050405020304" pitchFamily="18" charset="0"/>
                        </a:rPr>
                        <a:t>lệ</a:t>
                      </a: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kern="12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3089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xmlns="" id="{DC98490B-7479-4164-AB0A-3CECE5185C73}"/>
              </a:ext>
            </a:extLst>
          </p:cNvPr>
          <p:cNvGraphicFramePr>
            <a:graphicFrameLocks noGrp="1"/>
          </p:cNvGraphicFramePr>
          <p:nvPr>
            <p:ph idx="1"/>
            <p:extLst>
              <p:ext uri="{D42A27DB-BD31-4B8C-83A1-F6EECF244321}">
                <p14:modId xmlns:p14="http://schemas.microsoft.com/office/powerpoint/2010/main" val="3157306987"/>
              </p:ext>
            </p:extLst>
          </p:nvPr>
        </p:nvGraphicFramePr>
        <p:xfrm>
          <a:off x="816429" y="1551214"/>
          <a:ext cx="10985045" cy="4812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xmlns="" id="{5F5B97D2-985B-499E-B28B-EFF3F9A5C0F3}"/>
              </a:ext>
            </a:extLst>
          </p:cNvPr>
          <p:cNvSpPr txBox="1">
            <a:spLocks/>
          </p:cNvSpPr>
          <p:nvPr/>
        </p:nvSpPr>
        <p:spPr>
          <a:xfrm>
            <a:off x="168727" y="64866"/>
            <a:ext cx="3227615" cy="9420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Mẫu</a:t>
            </a:r>
            <a:r>
              <a:rPr lang="en-US"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endParaRPr lang="en-US" sz="3600" b="1" dirty="0">
              <a:solidFill>
                <a:srgbClr val="FF000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xmlns="" id="{5F5B97D2-985B-499E-B28B-EFF3F9A5C0F3}"/>
              </a:ext>
            </a:extLst>
          </p:cNvPr>
          <p:cNvSpPr txBox="1">
            <a:spLocks/>
          </p:cNvSpPr>
          <p:nvPr/>
        </p:nvSpPr>
        <p:spPr>
          <a:xfrm>
            <a:off x="1027337" y="759054"/>
            <a:ext cx="5455105"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panose="020B0604020202020204" pitchFamily="34" charset="0"/>
              <a:buChar char="•"/>
            </a:pPr>
            <a:r>
              <a:rPr lang="en-US" sz="2400" b="1" dirty="0" err="1">
                <a:latin typeface="Arial" panose="020B0604020202020204" pitchFamily="34" charset="0"/>
                <a:ea typeface="Times New Roman" panose="02020603050405020304" pitchFamily="18" charset="0"/>
                <a:cs typeface="Arial" panose="020B0604020202020204" pitchFamily="34" charset="0"/>
              </a:rPr>
              <a:t>Đánh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giá</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theo</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chủ</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đề</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hoặc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tháng</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3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EE6B37-2616-4E43-BB97-A4DE096CD97A}"/>
              </a:ext>
            </a:extLst>
          </p:cNvPr>
          <p:cNvSpPr>
            <a:spLocks noGrp="1"/>
          </p:cNvSpPr>
          <p:nvPr>
            <p:ph idx="1"/>
          </p:nvPr>
        </p:nvSpPr>
        <p:spPr>
          <a:xfrm>
            <a:off x="229782" y="195943"/>
            <a:ext cx="11697175" cy="6466113"/>
          </a:xfrm>
          <a:gradFill flip="none" rotWithShape="1">
            <a:gsLst>
              <a:gs pos="37000">
                <a:srgbClr val="D6E6F5"/>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p:spPr>
        <p:txBody>
          <a:bodyPr>
            <a:normAutofit lnSpcReduction="10000"/>
          </a:bodyPr>
          <a:lstStyle/>
          <a:p>
            <a:pPr lvl="0" algn="just">
              <a:lnSpc>
                <a:spcPct val="150000"/>
              </a:lnSpc>
              <a:buFont typeface="Wingdings" panose="05000000000000000000" pitchFamily="2" charset="2"/>
              <a:buChar char="Ø"/>
            </a:pPr>
            <a:r>
              <a:rPr lang="nb-NO" sz="2400" b="1" dirty="0">
                <a:solidFill>
                  <a:srgbClr val="FF0000"/>
                </a:solidFill>
                <a:latin typeface="Arial" panose="020B0604020202020204" pitchFamily="34" charset="0"/>
                <a:cs typeface="Arial" panose="020B0604020202020204" pitchFamily="34" charset="0"/>
              </a:rPr>
              <a:t> Lưu ý:</a:t>
            </a:r>
            <a:endParaRPr lang="en-US" sz="2400" dirty="0">
              <a:solidFill>
                <a:srgbClr val="FF0000"/>
              </a:solidFill>
              <a:latin typeface="Arial" panose="020B0604020202020204" pitchFamily="34" charset="0"/>
              <a:cs typeface="Arial" panose="020B0604020202020204" pitchFamily="34" charset="0"/>
            </a:endParaRPr>
          </a:p>
          <a:p>
            <a:pPr marL="0" indent="0" algn="just">
              <a:lnSpc>
                <a:spcPct val="150000"/>
              </a:lnSpc>
              <a:buNone/>
            </a:pPr>
            <a:r>
              <a:rPr lang="vi-VN" sz="2400" b="1" i="1" dirty="0">
                <a:latin typeface="Arial" panose="020B0604020202020204" pitchFamily="34" charset="0"/>
                <a:cs typeface="Arial" panose="020B0604020202020204" pitchFamily="34" charset="0"/>
              </a:rPr>
              <a:t>* Điều chỉnh kế hoạch chủ đề</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hoặc</a:t>
            </a:r>
            <a:r>
              <a:rPr lang="en-US" sz="2400" b="1" i="1" dirty="0">
                <a:latin typeface="Arial" panose="020B0604020202020204" pitchFamily="34" charset="0"/>
                <a:cs typeface="Arial" panose="020B0604020202020204" pitchFamily="34" charset="0"/>
              </a:rPr>
              <a:t> </a:t>
            </a:r>
            <a:r>
              <a:rPr lang="vi-VN" sz="2400" b="1" i="1" dirty="0">
                <a:latin typeface="Arial" panose="020B0604020202020204" pitchFamily="34" charset="0"/>
                <a:cs typeface="Arial" panose="020B0604020202020204" pitchFamily="34" charset="0"/>
              </a:rPr>
              <a:t>thán</a:t>
            </a:r>
            <a:r>
              <a:rPr lang="en-US" sz="2400" b="1" i="1" dirty="0">
                <a:latin typeface="Arial" panose="020B0604020202020204" pitchFamily="34" charset="0"/>
                <a:cs typeface="Arial" panose="020B0604020202020204" pitchFamily="34" charset="0"/>
              </a:rPr>
              <a:t>g</a:t>
            </a:r>
            <a:r>
              <a:rPr lang="vi-VN" sz="2400" b="1" i="1" dirty="0">
                <a:latin typeface="Arial" panose="020B0604020202020204" pitchFamily="34" charset="0"/>
                <a:cs typeface="Arial" panose="020B0604020202020204" pitchFamily="34" charset="0"/>
              </a:rPr>
              <a:t> tiếp theo </a:t>
            </a:r>
            <a:endParaRPr lang="en-US" sz="2400" b="1" i="1" dirty="0">
              <a:latin typeface="Arial" panose="020B0604020202020204" pitchFamily="34" charset="0"/>
              <a:cs typeface="Arial" panose="020B0604020202020204" pitchFamily="34" charset="0"/>
            </a:endParaRPr>
          </a:p>
          <a:p>
            <a:pPr lvl="0" algn="just">
              <a:lnSpc>
                <a:spcPct val="150000"/>
              </a:lnSpc>
            </a:pPr>
            <a:r>
              <a:rPr lang="af-ZA" sz="2400" dirty="0">
                <a:latin typeface="Arial" panose="020B0604020202020204" pitchFamily="34" charset="0"/>
                <a:cs typeface="Arial" panose="020B0604020202020204" pitchFamily="34" charset="0"/>
              </a:rPr>
              <a:t>So sánh, phân tích, đánh giá kết quả của chủ đề/</a:t>
            </a:r>
            <a:r>
              <a:rPr lang="en-US" sz="2400" dirty="0" err="1">
                <a:latin typeface="Arial" panose="020B0604020202020204" pitchFamily="34" charset="0"/>
                <a:cs typeface="Arial" panose="020B0604020202020204" pitchFamily="34" charset="0"/>
              </a:rPr>
              <a:t>tháng</a:t>
            </a:r>
            <a:r>
              <a:rPr lang="af-ZA" sz="2400" dirty="0">
                <a:latin typeface="Arial" panose="020B0604020202020204" pitchFamily="34" charset="0"/>
                <a:cs typeface="Arial" panose="020B0604020202020204" pitchFamily="34" charset="0"/>
              </a:rPr>
              <a:t> so với mục tiêu đề ra </a:t>
            </a:r>
            <a:endParaRPr lang="en-US" sz="2400" dirty="0">
              <a:latin typeface="Arial" panose="020B0604020202020204" pitchFamily="34" charset="0"/>
              <a:cs typeface="Arial" panose="020B0604020202020204" pitchFamily="34" charset="0"/>
            </a:endParaRPr>
          </a:p>
          <a:p>
            <a:pPr lvl="0" algn="just">
              <a:lnSpc>
                <a:spcPct val="150000"/>
              </a:lnSpc>
            </a:pPr>
            <a:r>
              <a:rPr lang="vi-VN" sz="2400" dirty="0">
                <a:latin typeface="Arial" panose="020B0604020202020204" pitchFamily="34" charset="0"/>
                <a:cs typeface="Arial" panose="020B0604020202020204" pitchFamily="34" charset="0"/>
              </a:rPr>
              <a:t>Đối với những mục tiêu có tổng số trẻ đạt (+) dưới 70 % thì giáo viên tiếp tục đưa mục tiêu chưa đạt vào mục tiêu giáo dục của chủ đề/tháng tiếp theo.</a:t>
            </a:r>
            <a:endParaRPr lang="en-US" sz="2400" dirty="0">
              <a:latin typeface="Arial" panose="020B0604020202020204" pitchFamily="34" charset="0"/>
              <a:cs typeface="Arial" panose="020B0604020202020204" pitchFamily="34" charset="0"/>
            </a:endParaRPr>
          </a:p>
          <a:p>
            <a:pPr lvl="0" algn="just">
              <a:lnSpc>
                <a:spcPct val="150000"/>
              </a:lnSpc>
            </a:pPr>
            <a:r>
              <a:rPr lang="vi-VN" sz="2400" dirty="0">
                <a:latin typeface="Arial" panose="020B0604020202020204" pitchFamily="34" charset="0"/>
                <a:cs typeface="Arial" panose="020B0604020202020204" pitchFamily="34" charset="0"/>
              </a:rPr>
              <a:t>Đối với mục tiêu có tổng số trẻ đạt (+) trên 70% thì giáo viên điểm ra số trẻ chưa đạt để giúp trẻ rèn luyện mọi lúc, mọi nơi trong quá trình giáo dục và phối hợp với phụ huynh để giúp trẻ đạt được.</a:t>
            </a:r>
            <a:endParaRPr lang="en-US" sz="2400" dirty="0">
              <a:latin typeface="Arial" panose="020B0604020202020204" pitchFamily="34" charset="0"/>
              <a:cs typeface="Arial" panose="020B0604020202020204" pitchFamily="34" charset="0"/>
            </a:endParaRPr>
          </a:p>
          <a:p>
            <a:pPr algn="just">
              <a:lnSpc>
                <a:spcPct val="150000"/>
              </a:lnSpc>
            </a:pPr>
            <a:r>
              <a:rPr lang="vi-VN" sz="2400" dirty="0">
                <a:latin typeface="Arial" panose="020B0604020202020204" pitchFamily="34" charset="0"/>
                <a:cs typeface="Arial" panose="020B0604020202020204" pitchFamily="34" charset="0"/>
              </a:rPr>
              <a:t>Do đó mục tiêu giáo dục của chủ đề/tháng tiếp theo sẽ gồm các mục tiêu 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cộng thêm các mục tiêu được chuyển từ chủ đề trước sang (những mục tiêu có số trẻ đạt dưới 70%)</a:t>
            </a:r>
            <a:r>
              <a:rPr lang="en-US" sz="2400" dirty="0">
                <a:latin typeface="Arial" panose="020B0604020202020204" pitchFamily="34" charset="0"/>
                <a:cs typeface="Arial" panose="020B0604020202020204" pitchFamily="34" charset="0"/>
              </a:rPr>
              <a:t>.</a:t>
            </a:r>
          </a:p>
          <a:p>
            <a:pPr marL="0" indent="0" algn="just">
              <a:lnSpc>
                <a:spcPct val="150000"/>
              </a:lnSpc>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983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28B02-1C7F-F782-35E3-F6CCCF64543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8FF4DD83-24C5-799E-E044-969DD1D237FA}"/>
              </a:ext>
            </a:extLst>
          </p:cNvPr>
          <p:cNvPicPr>
            <a:picLocks noChangeAspect="1"/>
          </p:cNvPicPr>
          <p:nvPr/>
        </p:nvPicPr>
        <p:blipFill>
          <a:blip r:embed="rId2"/>
          <a:stretch>
            <a:fillRect/>
          </a:stretch>
        </p:blipFill>
        <p:spPr>
          <a:xfrm>
            <a:off x="0" y="-222738"/>
            <a:ext cx="12192000" cy="7080738"/>
          </a:xfrm>
          <a:prstGeom prst="rect">
            <a:avLst/>
          </a:prstGeom>
        </p:spPr>
      </p:pic>
      <p:sp>
        <p:nvSpPr>
          <p:cNvPr id="6" name="TextBox 5">
            <a:extLst>
              <a:ext uri="{FF2B5EF4-FFF2-40B4-BE49-F238E27FC236}">
                <a16:creationId xmlns:a16="http://schemas.microsoft.com/office/drawing/2014/main" xmlns="" id="{2292B12E-A109-7F06-5421-B3217C77398B}"/>
              </a:ext>
            </a:extLst>
          </p:cNvPr>
          <p:cNvSpPr txBox="1"/>
          <p:nvPr/>
        </p:nvSpPr>
        <p:spPr>
          <a:xfrm>
            <a:off x="7916008" y="721192"/>
            <a:ext cx="3856892" cy="1938992"/>
          </a:xfrm>
          <a:prstGeom prst="rect">
            <a:avLst/>
          </a:prstGeom>
          <a:noFill/>
        </p:spPr>
        <p:txBody>
          <a:bodyPr wrap="square">
            <a:spAutoFit/>
          </a:bodyPr>
          <a:lstStyle/>
          <a:p>
            <a:pPr lvl="0">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PT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cuối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tuổi</a:t>
            </a:r>
            <a:r>
              <a:rPr lang="en-US" sz="4000" b="1" dirty="0">
                <a:solidFill>
                  <a:srgbClr val="FF0000"/>
                </a:solidFill>
                <a:latin typeface="Times New Roman" panose="02020603050405020304" pitchFamily="18" charset="0"/>
                <a:cs typeface="Times New Roman" panose="02020603050405020304" pitchFamily="18" charset="0"/>
              </a:rPr>
              <a:t> </a:t>
            </a:r>
          </a:p>
          <a:p>
            <a:pPr lvl="0"/>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mỗi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trẻ</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phiếu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15822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375557"/>
            <a:ext cx="10515600" cy="1168173"/>
          </a:xfrm>
        </p:spPr>
        <p:txBody>
          <a:bodyPr>
            <a:noAutofit/>
          </a:bodyPr>
          <a:lstStyle/>
          <a:p>
            <a:pPr algn="ctr"/>
            <a:r>
              <a:rPr lang="vi-VN" sz="2000" b="1" dirty="0">
                <a:latin typeface="+mn-lt"/>
              </a:rPr>
              <a:t>PHIẾU ĐÁNH GIÁ SỰ PHÁT TRIỂN CỦA TRẺ </a:t>
            </a:r>
            <a:r>
              <a:rPr lang="x-none" sz="2000" b="1" dirty="0">
                <a:latin typeface="+mn-lt"/>
              </a:rPr>
              <a:t>……</a:t>
            </a:r>
            <a:r>
              <a:rPr lang="vi-VN" sz="2000" b="1" dirty="0">
                <a:latin typeface="+mn-lt"/>
              </a:rPr>
              <a:t> TUỔI</a:t>
            </a:r>
            <a:r>
              <a:rPr lang="en-US" sz="2000" dirty="0">
                <a:latin typeface="+mn-lt"/>
              </a:rPr>
              <a:t/>
            </a:r>
            <a:br>
              <a:rPr lang="en-US" sz="2000" dirty="0">
                <a:latin typeface="+mn-lt"/>
              </a:rPr>
            </a:br>
            <a:r>
              <a:rPr lang="x-none" sz="2000" b="1" dirty="0">
                <a:latin typeface="+mn-lt"/>
              </a:rPr>
              <a:t>Năm học: ....................</a:t>
            </a:r>
            <a:r>
              <a:rPr lang="en-US" sz="2000" dirty="0">
                <a:latin typeface="+mn-lt"/>
              </a:rPr>
              <a:t/>
            </a:r>
            <a:br>
              <a:rPr lang="en-US" sz="2000" dirty="0">
                <a:latin typeface="+mn-lt"/>
              </a:rPr>
            </a:br>
            <a:r>
              <a:rPr lang="vi-VN" sz="2000" dirty="0">
                <a:latin typeface="+mn-lt"/>
              </a:rPr>
              <a:t>Họ và tên trẻ :.........................................................................................................</a:t>
            </a:r>
            <a:r>
              <a:rPr lang="en-US" sz="2000" dirty="0">
                <a:latin typeface="+mn-lt"/>
              </a:rPr>
              <a:t/>
            </a:r>
            <a:br>
              <a:rPr lang="en-US" sz="2000" dirty="0">
                <a:latin typeface="+mn-lt"/>
              </a:rPr>
            </a:br>
            <a:r>
              <a:rPr lang="vi-VN" sz="2000" dirty="0">
                <a:latin typeface="+mn-lt"/>
              </a:rPr>
              <a:t>Ngày, tháng, năm sinh :..........................................Lớp : ......................................</a:t>
            </a:r>
            <a:r>
              <a:rPr lang="en-US" sz="2000" dirty="0">
                <a:latin typeface="+mn-lt"/>
              </a:rPr>
              <a:t/>
            </a:r>
            <a:br>
              <a:rPr lang="en-US" sz="2000" dirty="0">
                <a:latin typeface="+mn-lt"/>
              </a:rPr>
            </a:br>
            <a:r>
              <a:rPr lang="vi-VN" sz="2000" dirty="0">
                <a:latin typeface="+mn-lt"/>
              </a:rPr>
              <a:t>Giáo viên </a:t>
            </a:r>
            <a:r>
              <a:rPr lang="x-none" sz="2000" dirty="0">
                <a:latin typeface="+mn-lt"/>
              </a:rPr>
              <a:t>:..............................................................................................................</a:t>
            </a:r>
            <a:r>
              <a:rPr lang="en-US" sz="2000" dirty="0">
                <a:latin typeface="+mn-lt"/>
              </a:rPr>
              <a:t/>
            </a:r>
            <a:br>
              <a:rPr lang="en-US" sz="2000" dirty="0">
                <a:latin typeface="+mn-lt"/>
              </a:rPr>
            </a:br>
            <a:endParaRPr lang="en-US" sz="20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666448406"/>
              </p:ext>
            </p:extLst>
          </p:nvPr>
        </p:nvGraphicFramePr>
        <p:xfrm>
          <a:off x="359229" y="1690688"/>
          <a:ext cx="11462657" cy="5019810"/>
        </p:xfrm>
        <a:graphic>
          <a:graphicData uri="http://schemas.openxmlformats.org/drawingml/2006/table">
            <a:tbl>
              <a:tblPr firstRow="1" firstCol="1" lastRow="1" lastCol="1" bandRow="1" bandCol="1"/>
              <a:tblGrid>
                <a:gridCol w="871232">
                  <a:extLst>
                    <a:ext uri="{9D8B030D-6E8A-4147-A177-3AD203B41FA5}">
                      <a16:colId xmlns:a16="http://schemas.microsoft.com/office/drawing/2014/main" xmlns="" val="20000"/>
                    </a:ext>
                  </a:extLst>
                </a:gridCol>
                <a:gridCol w="5192356">
                  <a:extLst>
                    <a:ext uri="{9D8B030D-6E8A-4147-A177-3AD203B41FA5}">
                      <a16:colId xmlns:a16="http://schemas.microsoft.com/office/drawing/2014/main" xmlns="" val="20001"/>
                    </a:ext>
                  </a:extLst>
                </a:gridCol>
                <a:gridCol w="1094294">
                  <a:extLst>
                    <a:ext uri="{9D8B030D-6E8A-4147-A177-3AD203B41FA5}">
                      <a16:colId xmlns:a16="http://schemas.microsoft.com/office/drawing/2014/main" xmlns="" val="20002"/>
                    </a:ext>
                  </a:extLst>
                </a:gridCol>
                <a:gridCol w="1134004">
                  <a:extLst>
                    <a:ext uri="{9D8B030D-6E8A-4147-A177-3AD203B41FA5}">
                      <a16:colId xmlns:a16="http://schemas.microsoft.com/office/drawing/2014/main" xmlns="" val="20003"/>
                    </a:ext>
                  </a:extLst>
                </a:gridCol>
                <a:gridCol w="3170771">
                  <a:extLst>
                    <a:ext uri="{9D8B030D-6E8A-4147-A177-3AD203B41FA5}">
                      <a16:colId xmlns:a16="http://schemas.microsoft.com/office/drawing/2014/main" xmlns="" val="20004"/>
                    </a:ext>
                  </a:extLst>
                </a:gridCol>
              </a:tblGrid>
              <a:tr h="986790">
                <a:tc>
                  <a:txBody>
                    <a:bodyPr/>
                    <a:lstStyle/>
                    <a:p>
                      <a:pPr marL="0" marR="0">
                        <a:lnSpc>
                          <a:spcPct val="115000"/>
                        </a:lnSpc>
                        <a:spcBef>
                          <a:spcPts val="0"/>
                        </a:spcBef>
                        <a:spcAft>
                          <a:spcPts val="0"/>
                        </a:spcAft>
                        <a:tabLst>
                          <a:tab pos="68580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 pos="2127885" algn="ctr"/>
                          <a:tab pos="4255770" algn="r"/>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Mục tiêu giáo dục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tabLst>
                          <a:tab pos="685800" algn="l"/>
                          <a:tab pos="2127885" algn="ctr"/>
                          <a:tab pos="4255770" algn="r"/>
                        </a:tabLst>
                      </a:pPr>
                      <a:r>
                        <a:rPr lang="en-US" sz="2000" i="1">
                          <a:effectLst/>
                          <a:latin typeface="Times New Roman" panose="02020603050405020304" pitchFamily="18" charset="0"/>
                          <a:ea typeface="Times New Roman" panose="02020603050405020304" pitchFamily="18" charset="0"/>
                          <a:cs typeface="Times New Roman" panose="02020603050405020304" pitchFamily="18" charset="0"/>
                        </a:rPr>
                        <a:t>(mục tiêu nổi trội, hoặc những mục tiêu còn hạn chế)</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Dự kiến điều chỉnh kế hoạch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giáo dục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độ tuổi tiếp theo </a:t>
                      </a:r>
                      <a:r>
                        <a:rPr lang="en-US" sz="2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93650">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93650">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3650">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93650">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743200" algn="ctr"/>
                          <a:tab pos="5486400" algn="r"/>
                          <a:tab pos="685800" algn="l"/>
                          <a:tab pos="2743200" algn="ctr"/>
                          <a:tab pos="5486400" algn="r"/>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93650">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743200" algn="ctr"/>
                          <a:tab pos="5486400" algn="r"/>
                          <a:tab pos="685800" algn="l"/>
                          <a:tab pos="2743200" algn="ctr"/>
                          <a:tab pos="5486400" algn="r"/>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172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927" y="4523014"/>
            <a:ext cx="11228616" cy="1845130"/>
          </a:xfrm>
          <a:solidFill>
            <a:schemeClr val="accent4">
              <a:lumMod val="40000"/>
              <a:lumOff val="60000"/>
            </a:schemeClr>
          </a:solidFill>
        </p:spPr>
        <p:txBody>
          <a:bodyPr>
            <a:normAutofit/>
          </a:bodyPr>
          <a:lstStyle/>
          <a:p>
            <a:pPr lvl="0" algn="just">
              <a:buFont typeface="Wingdings" panose="05000000000000000000" pitchFamily="2" charset="2"/>
              <a:buChar char="Ø"/>
            </a:pPr>
            <a:r>
              <a:rPr lang="nb-NO" sz="2400" b="1" dirty="0">
                <a:solidFill>
                  <a:srgbClr val="FF0000"/>
                </a:solidFill>
              </a:rPr>
              <a:t> Lưu ý: </a:t>
            </a:r>
            <a:endParaRPr lang="en-US" sz="2400" dirty="0">
              <a:solidFill>
                <a:srgbClr val="FF0000"/>
              </a:solidFill>
            </a:endParaRPr>
          </a:p>
          <a:p>
            <a:pPr marL="0" indent="0" algn="just">
              <a:lnSpc>
                <a:spcPct val="100000"/>
              </a:lnSpc>
              <a:buNone/>
            </a:pPr>
            <a:r>
              <a:rPr lang="nb-NO" sz="2400" dirty="0"/>
              <a:t>Đối với các cơ sở GDMN đăng ký kiểm định chất lượng giáo dục hoặc đăng ký chuẩn quốc gia) cần thực hiện phiếu tổng hợp để dễ dàng phiên kết quả minh chứng qua hồ sơ đánh giá ngoài. </a:t>
            </a:r>
            <a:endParaRPr lang="en-US" sz="2400" dirty="0"/>
          </a:p>
          <a:p>
            <a:pPr marL="0" indent="0" algn="just">
              <a:buNone/>
            </a:pPr>
            <a:endParaRPr lang="en-US" sz="24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055913" y="557440"/>
            <a:ext cx="10542815" cy="346483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b="1" dirty="0">
                <a:latin typeface="Arial" panose="020B0604020202020204" pitchFamily="34" charset="0"/>
                <a:cs typeface="Arial" panose="020B0604020202020204" pitchFamily="34" charset="0"/>
              </a:rPr>
              <a:t>Kết luận :</a:t>
            </a:r>
            <a:r>
              <a:rPr lang="vi-VN" dirty="0">
                <a:latin typeface="Arial" panose="020B0604020202020204" pitchFamily="34" charset="0"/>
                <a:cs typeface="Arial" panose="020B0604020202020204" pitchFamily="34" charset="0"/>
              </a:rPr>
              <a:t> </a:t>
            </a:r>
            <a:r>
              <a:rPr lang="x-none"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b="1" dirty="0">
                <a:latin typeface="Arial" panose="020B0604020202020204" pitchFamily="34" charset="0"/>
                <a:cs typeface="Arial" panose="020B0604020202020204" pitchFamily="34" charset="0"/>
              </a:rPr>
              <a:t>Một số lưu ý </a:t>
            </a:r>
            <a:r>
              <a:rPr lang="vi-VN" b="1" dirty="0">
                <a:latin typeface="Arial" panose="020B0604020202020204" pitchFamily="34" charset="0"/>
                <a:cs typeface="Arial" panose="020B0604020202020204" pitchFamily="34" charset="0"/>
              </a:rPr>
              <a:t>để đi</a:t>
            </a:r>
            <a:r>
              <a:rPr lang="en-US" b="1" dirty="0" err="1">
                <a:latin typeface="Arial" panose="020B0604020202020204" pitchFamily="34" charset="0"/>
                <a:cs typeface="Arial" panose="020B0604020202020204" pitchFamily="34" charset="0"/>
              </a:rPr>
              <a:t>ều</a:t>
            </a:r>
            <a:r>
              <a:rPr lang="vi-VN" b="1" dirty="0">
                <a:latin typeface="Arial" panose="020B0604020202020204" pitchFamily="34" charset="0"/>
                <a:cs typeface="Arial" panose="020B0604020202020204" pitchFamily="34" charset="0"/>
              </a:rPr>
              <a:t> chỉnh kế hoạch giáo dục năm học/độ tuổi tiếp theo</a:t>
            </a:r>
            <a:r>
              <a:rPr lang="x-none"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ối với trẻ</a:t>
            </a:r>
            <a:r>
              <a:rPr lang="x-non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ối với giáo viên</a:t>
            </a:r>
            <a:r>
              <a:rPr lang="x-non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ối với nhà trường</a:t>
            </a:r>
            <a:r>
              <a:rPr lang="x-none"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dirty="0">
                <a:latin typeface="Arial" panose="020B0604020202020204" pitchFamily="34" charset="0"/>
                <a:cs typeface="Arial" panose="020B0604020202020204" pitchFamily="34" charset="0"/>
              </a:rPr>
              <a:t>- Đ</a:t>
            </a:r>
            <a:r>
              <a:rPr lang="vi-VN" dirty="0">
                <a:latin typeface="Arial" panose="020B0604020202020204" pitchFamily="34" charset="0"/>
                <a:cs typeface="Arial" panose="020B0604020202020204" pitchFamily="34" charset="0"/>
              </a:rPr>
              <a:t>ối với cha mẹ/người chăm sóc tr</a:t>
            </a:r>
            <a:r>
              <a:rPr lang="x-none" dirty="0">
                <a:latin typeface="Arial" panose="020B0604020202020204" pitchFamily="34" charset="0"/>
                <a:cs typeface="Arial" panose="020B0604020202020204" pitchFamily="34" charset="0"/>
              </a:rPr>
              <a:t>ẻ: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i="1" dirty="0">
                <a:latin typeface="Arial" panose="020B0604020202020204" pitchFamily="34" charset="0"/>
                <a:cs typeface="Arial" panose="020B0604020202020204" pitchFamily="34" charset="0"/>
              </a:rPr>
              <a:t>...........</a:t>
            </a:r>
            <a:r>
              <a:rPr lang="vi-VN" i="1" dirty="0">
                <a:latin typeface="Arial" panose="020B0604020202020204" pitchFamily="34" charset="0"/>
                <a:cs typeface="Arial" panose="020B0604020202020204" pitchFamily="34" charset="0"/>
              </a:rPr>
              <a:t>, ngày </a:t>
            </a:r>
            <a:r>
              <a:rPr lang="x-none" i="1" dirty="0">
                <a:latin typeface="Arial" panose="020B0604020202020204" pitchFamily="34" charset="0"/>
                <a:cs typeface="Arial" panose="020B0604020202020204" pitchFamily="34" charset="0"/>
              </a:rPr>
              <a:t>.........</a:t>
            </a:r>
            <a:r>
              <a:rPr lang="vi-VN" i="1" dirty="0">
                <a:latin typeface="Arial" panose="020B0604020202020204" pitchFamily="34" charset="0"/>
                <a:cs typeface="Arial" panose="020B0604020202020204" pitchFamily="34" charset="0"/>
              </a:rPr>
              <a:t> tháng </a:t>
            </a:r>
            <a:r>
              <a:rPr lang="x-none" i="1" dirty="0">
                <a:latin typeface="Arial" panose="020B0604020202020204" pitchFamily="34" charset="0"/>
                <a:cs typeface="Arial" panose="020B0604020202020204" pitchFamily="34" charset="0"/>
              </a:rPr>
              <a:t>..........</a:t>
            </a:r>
            <a:r>
              <a:rPr lang="vi-VN" i="1" dirty="0">
                <a:latin typeface="Arial" panose="020B0604020202020204" pitchFamily="34" charset="0"/>
                <a:cs typeface="Arial" panose="020B0604020202020204" pitchFamily="34" charset="0"/>
              </a:rPr>
              <a:t>. năm</a:t>
            </a:r>
            <a:r>
              <a:rPr lang="x-none" i="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x-none" b="1" dirty="0">
                <a:latin typeface="Arial" panose="020B0604020202020204" pitchFamily="34" charset="0"/>
                <a:cs typeface="Arial" panose="020B0604020202020204" pitchFamily="34" charset="0"/>
              </a:rPr>
              <a:t>						</a:t>
            </a:r>
            <a:r>
              <a:rPr lang="x-none" b="1" i="1" dirty="0">
                <a:latin typeface="Arial" panose="020B0604020202020204" pitchFamily="34" charset="0"/>
                <a:cs typeface="Arial" panose="020B0604020202020204" pitchFamily="34" charset="0"/>
              </a:rPr>
              <a:t>Giáo viên</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0A4C4-201C-4F90-8CF2-ABF2A234705C}"/>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xmlns="" id="{D1314E4C-167D-4A87-8ABD-EB777C1A2E9A}"/>
              </a:ext>
            </a:extLst>
          </p:cNvPr>
          <p:cNvPicPr>
            <a:picLocks noChangeAspect="1"/>
          </p:cNvPicPr>
          <p:nvPr/>
        </p:nvPicPr>
        <p:blipFill>
          <a:blip r:embed="rId2"/>
          <a:stretch>
            <a:fillRect/>
          </a:stretch>
        </p:blipFill>
        <p:spPr>
          <a:xfrm>
            <a:off x="-1" y="-1"/>
            <a:ext cx="12192001" cy="7308775"/>
          </a:xfrm>
          <a:prstGeom prst="rect">
            <a:avLst/>
          </a:prstGeom>
        </p:spPr>
      </p:pic>
      <p:sp>
        <p:nvSpPr>
          <p:cNvPr id="5" name="Rectangle 4">
            <a:extLst>
              <a:ext uri="{FF2B5EF4-FFF2-40B4-BE49-F238E27FC236}">
                <a16:creationId xmlns:a16="http://schemas.microsoft.com/office/drawing/2014/main" xmlns="" id="{9C3E2114-CF2C-4D9E-9337-884C0A62557B}"/>
              </a:ext>
            </a:extLst>
          </p:cNvPr>
          <p:cNvSpPr/>
          <p:nvPr/>
        </p:nvSpPr>
        <p:spPr>
          <a:xfrm>
            <a:off x="3467100" y="1314244"/>
            <a:ext cx="6096000" cy="2123658"/>
          </a:xfrm>
          <a:prstGeom prst="rect">
            <a:avLst/>
          </a:prstGeom>
        </p:spPr>
        <p:txBody>
          <a:bodyPr>
            <a:spAutoFit/>
          </a:bodyPr>
          <a:lstStyle/>
          <a:p>
            <a:pPr lvl="0">
              <a:buFont typeface="Times New Roman" panose="02020603050405020304" pitchFamily="18" charset="0"/>
              <a:buChar char="-"/>
            </a:pPr>
            <a:r>
              <a:rPr lang="en-US" dirty="0">
                <a:latin typeface="Arial" panose="020B0604020202020204" pitchFamily="34" charset="0"/>
                <a:cs typeface="Arial" panose="020B0604020202020204" pitchFamily="34"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PT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4986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0987" y="604848"/>
            <a:ext cx="10515600" cy="990146"/>
          </a:xfrm>
        </p:spPr>
        <p:txBody>
          <a:bodyPr>
            <a:noAutofit/>
          </a:bodyPr>
          <a:lstStyle/>
          <a:p>
            <a:pPr algn="ctr"/>
            <a:r>
              <a:rPr lang="vi-VN" sz="2000" b="1" dirty="0">
                <a:latin typeface="Arial" panose="020B0604020202020204" pitchFamily="34" charset="0"/>
                <a:cs typeface="Arial" panose="020B0604020202020204" pitchFamily="34" charset="0"/>
              </a:rPr>
              <a:t>PHIẾU ĐÁNH GIÁ SỰ PHÁT TRIỂN CỦA TRẺ </a:t>
            </a:r>
            <a:r>
              <a:rPr lang="en-US" sz="2000" b="1" dirty="0">
                <a:latin typeface="Arial" panose="020B0604020202020204" pitchFamily="34" charset="0"/>
                <a:cs typeface="Arial" panose="020B0604020202020204" pitchFamily="34" charset="0"/>
              </a:rPr>
              <a:t>5</a:t>
            </a:r>
            <a:r>
              <a:rPr lang="vi-VN" sz="2000" b="1" dirty="0">
                <a:latin typeface="Arial" panose="020B0604020202020204" pitchFamily="34" charset="0"/>
                <a:cs typeface="Arial" panose="020B0604020202020204" pitchFamily="34" charset="0"/>
              </a:rPr>
              <a:t> TUỔI</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x-none" sz="2000" b="1" dirty="0">
                <a:latin typeface="Arial" panose="020B0604020202020204" pitchFamily="34" charset="0"/>
                <a:cs typeface="Arial" panose="020B0604020202020204" pitchFamily="34" charset="0"/>
              </a:rPr>
              <a:t>Năm học: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vi-VN" sz="2000" dirty="0">
                <a:latin typeface="Arial" panose="020B0604020202020204" pitchFamily="34" charset="0"/>
                <a:cs typeface="Arial" panose="020B0604020202020204" pitchFamily="34" charset="0"/>
              </a:rPr>
              <a:t>Họ và tên trẻ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vi-VN" sz="2000" dirty="0">
                <a:latin typeface="Arial" panose="020B0604020202020204" pitchFamily="34" charset="0"/>
                <a:cs typeface="Arial" panose="020B0604020202020204" pitchFamily="34" charset="0"/>
              </a:rPr>
              <a:t>Ngày, tháng, năm sinh :..........................................Lớp : ......................................</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vi-VN" sz="2000" dirty="0">
                <a:latin typeface="Arial" panose="020B0604020202020204" pitchFamily="34" charset="0"/>
                <a:cs typeface="Arial" panose="020B0604020202020204" pitchFamily="34" charset="0"/>
              </a:rPr>
              <a:t>Giáo viên </a:t>
            </a:r>
            <a:r>
              <a:rPr lang="x-none"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82033649"/>
              </p:ext>
            </p:extLst>
          </p:nvPr>
        </p:nvGraphicFramePr>
        <p:xfrm>
          <a:off x="816426" y="1698168"/>
          <a:ext cx="10564587" cy="4898574"/>
        </p:xfrm>
        <a:graphic>
          <a:graphicData uri="http://schemas.openxmlformats.org/drawingml/2006/table">
            <a:tbl>
              <a:tblPr firstRow="1" firstCol="1" lastRow="1" lastCol="1" bandRow="1" bandCol="1"/>
              <a:tblGrid>
                <a:gridCol w="827594">
                  <a:extLst>
                    <a:ext uri="{9D8B030D-6E8A-4147-A177-3AD203B41FA5}">
                      <a16:colId xmlns:a16="http://schemas.microsoft.com/office/drawing/2014/main" xmlns="" val="20000"/>
                    </a:ext>
                  </a:extLst>
                </a:gridCol>
                <a:gridCol w="7732350">
                  <a:extLst>
                    <a:ext uri="{9D8B030D-6E8A-4147-A177-3AD203B41FA5}">
                      <a16:colId xmlns:a16="http://schemas.microsoft.com/office/drawing/2014/main" xmlns="" val="20001"/>
                    </a:ext>
                  </a:extLst>
                </a:gridCol>
                <a:gridCol w="1093845">
                  <a:extLst>
                    <a:ext uri="{9D8B030D-6E8A-4147-A177-3AD203B41FA5}">
                      <a16:colId xmlns:a16="http://schemas.microsoft.com/office/drawing/2014/main" xmlns="" val="20002"/>
                    </a:ext>
                  </a:extLst>
                </a:gridCol>
                <a:gridCol w="910798">
                  <a:extLst>
                    <a:ext uri="{9D8B030D-6E8A-4147-A177-3AD203B41FA5}">
                      <a16:colId xmlns:a16="http://schemas.microsoft.com/office/drawing/2014/main" xmlns="" val="20003"/>
                    </a:ext>
                  </a:extLst>
                </a:gridCol>
              </a:tblGrid>
              <a:tr h="816429">
                <a:tc>
                  <a:txBody>
                    <a:bodyPr/>
                    <a:lstStyle/>
                    <a:p>
                      <a:pPr marL="0" marR="0">
                        <a:lnSpc>
                          <a:spcPct val="115000"/>
                        </a:lnSpc>
                        <a:spcBef>
                          <a:spcPts val="0"/>
                        </a:spcBef>
                        <a:spcAft>
                          <a:spcPts val="0"/>
                        </a:spcAft>
                        <a:tabLst>
                          <a:tab pos="6858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 pos="2127885" algn="ctr"/>
                          <a:tab pos="4255770" algn="r"/>
                        </a:tabLs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16429">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16429">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16429">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16429">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743200" algn="ctr"/>
                          <a:tab pos="5486400" algn="r"/>
                          <a:tab pos="685800" algn="l"/>
                          <a:tab pos="2743200" algn="ctr"/>
                          <a:tab pos="5486400" algn="r"/>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16429">
                <a:tc>
                  <a:txBody>
                    <a:bodyPr/>
                    <a:lstStyle/>
                    <a:p>
                      <a:pPr marL="0" marR="0" algn="ctr">
                        <a:lnSpc>
                          <a:spcPct val="115000"/>
                        </a:lnSpc>
                        <a:spcBef>
                          <a:spcPts val="0"/>
                        </a:spcBef>
                        <a:spcAft>
                          <a:spcPts val="0"/>
                        </a:spcAft>
                        <a:tabLst>
                          <a:tab pos="68580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68580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2743200" algn="ctr"/>
                          <a:tab pos="5486400" algn="r"/>
                          <a:tab pos="685800" algn="l"/>
                          <a:tab pos="2743200" algn="ctr"/>
                          <a:tab pos="5486400" algn="r"/>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1112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3" y="-2"/>
            <a:ext cx="12720034" cy="774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71977" y="3085269"/>
            <a:ext cx="2021984" cy="1200329"/>
          </a:xfrm>
          <a:prstGeom prst="rect">
            <a:avLst/>
          </a:prstGeom>
        </p:spPr>
        <p:txBody>
          <a:bodyPr wrap="square">
            <a:spAutoFit/>
          </a:bodyPr>
          <a:lstStyle/>
          <a:p>
            <a:pPr lvl="0" algn="just"/>
            <a:r>
              <a:rPr lang="en-US" sz="2400" b="1">
                <a:solidFill>
                  <a:srgbClr val="C00000"/>
                </a:solidFill>
                <a:latin typeface="Times New Roman" panose="02020603050405020304" pitchFamily="18" charset="0"/>
                <a:cs typeface="Times New Roman" panose="02020603050405020304" pitchFamily="18" charset="0"/>
              </a:rPr>
              <a:t>Đánh giá Chương trình </a:t>
            </a:r>
            <a:r>
              <a:rPr lang="en-US" sz="2400" b="1">
                <a:solidFill>
                  <a:srgbClr val="C00000"/>
                </a:solidFill>
                <a:latin typeface="Times New Roman" panose="02020603050405020304" pitchFamily="18" charset="0"/>
                <a:cs typeface="Times New Roman" panose="02020603050405020304" pitchFamily="18" charset="0"/>
              </a:rPr>
              <a:t>giáo </a:t>
            </a:r>
            <a:r>
              <a:rPr lang="en-US" sz="2400" b="1" smtClean="0">
                <a:solidFill>
                  <a:srgbClr val="C00000"/>
                </a:solidFill>
                <a:latin typeface="Times New Roman" panose="02020603050405020304" pitchFamily="18" charset="0"/>
                <a:cs typeface="Times New Roman" panose="02020603050405020304" pitchFamily="18" charset="0"/>
              </a:rPr>
              <a:t>dục</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51043" y="1213299"/>
            <a:ext cx="6096000" cy="954107"/>
          </a:xfrm>
          <a:prstGeom prst="rect">
            <a:avLst/>
          </a:prstGeom>
        </p:spPr>
        <p:txBody>
          <a:bodyPr>
            <a:spAutoFit/>
          </a:bodyPr>
          <a:lstStyle/>
          <a:p>
            <a:pPr lvl="1" algn="just"/>
            <a:r>
              <a:rPr lang="en-US" sz="2800" i="1">
                <a:latin typeface="Times New Roman" panose="02020603050405020304" pitchFamily="18" charset="0"/>
                <a:cs typeface="Times New Roman" panose="02020603050405020304" pitchFamily="18" charset="0"/>
              </a:rPr>
              <a:t>Đánh giá kế hoạch nuôi dưỡng, chăm sóc, giáo dục</a:t>
            </a:r>
            <a:endParaRPr lang="en-US" sz="2800" i="1" dirty="0">
              <a:latin typeface="Times New Roman" panose="02020603050405020304" pitchFamily="18" charset="0"/>
              <a:cs typeface="Times New Roman" panose="02020603050405020304" pitchFamily="18" charset="0"/>
            </a:endParaRPr>
          </a:p>
        </p:txBody>
      </p:sp>
      <p:sp>
        <p:nvSpPr>
          <p:cNvPr id="6" name="Rectangle 5"/>
          <p:cNvSpPr/>
          <p:nvPr/>
        </p:nvSpPr>
        <p:spPr>
          <a:xfrm>
            <a:off x="4851043" y="3429000"/>
            <a:ext cx="6096000" cy="954107"/>
          </a:xfrm>
          <a:prstGeom prst="rect">
            <a:avLst/>
          </a:prstGeom>
        </p:spPr>
        <p:txBody>
          <a:bodyPr>
            <a:spAutoFit/>
          </a:bodyPr>
          <a:lstStyle/>
          <a:p>
            <a:pPr lvl="1" algn="just"/>
            <a:r>
              <a:rPr lang="en-US" sz="2800" i="1">
                <a:latin typeface="Times New Roman" panose="02020603050405020304" pitchFamily="18" charset="0"/>
                <a:cs typeface="Times New Roman" panose="02020603050405020304" pitchFamily="18" charset="0"/>
              </a:rPr>
              <a:t>Đánh giá việc tổ chức các hoạt động nuôi dưỡng, chăm sóc, giáo dục</a:t>
            </a:r>
            <a:endParaRPr lang="en-US" sz="2800" i="1" dirty="0">
              <a:latin typeface="Times New Roman" panose="02020603050405020304" pitchFamily="18" charset="0"/>
              <a:cs typeface="Times New Roman" panose="02020603050405020304" pitchFamily="18" charset="0"/>
            </a:endParaRPr>
          </a:p>
        </p:txBody>
      </p:sp>
      <p:sp>
        <p:nvSpPr>
          <p:cNvPr id="7" name="Rectangle 6"/>
          <p:cNvSpPr/>
          <p:nvPr/>
        </p:nvSpPr>
        <p:spPr>
          <a:xfrm>
            <a:off x="4851043" y="5501964"/>
            <a:ext cx="6096000" cy="954107"/>
          </a:xfrm>
          <a:prstGeom prst="rect">
            <a:avLst/>
          </a:prstGeom>
        </p:spPr>
        <p:txBody>
          <a:bodyPr>
            <a:spAutoFit/>
          </a:bodyPr>
          <a:lstStyle/>
          <a:p>
            <a:pPr lvl="1" algn="just"/>
            <a:r>
              <a:rPr lang="en-US" sz="2800" b="1" i="1">
                <a:solidFill>
                  <a:srgbClr val="FF0000"/>
                </a:solidFill>
                <a:latin typeface="Times New Roman" panose="02020603050405020304" pitchFamily="18" charset="0"/>
                <a:cs typeface="Times New Roman" panose="02020603050405020304" pitchFamily="18" charset="0"/>
              </a:rPr>
              <a:t>Đánh giá việc đánh giá sự phát triển của trẻ</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576943" y="354147"/>
            <a:ext cx="11070772" cy="1714501"/>
          </a:xfrm>
          <a:solidFill>
            <a:schemeClr val="accent5">
              <a:lumMod val="40000"/>
              <a:lumOff val="60000"/>
            </a:schemeClr>
          </a:solidFill>
        </p:spPr>
        <p:txBody>
          <a:bodyPr>
            <a:noAutofit/>
          </a:bodyPr>
          <a:lstStyle/>
          <a:p>
            <a:pPr lvl="0" algn="just">
              <a:lnSpc>
                <a:spcPct val="150000"/>
              </a:lnSpc>
            </a:pP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Giáo viên có thể sử dụng kết quả đánh giá trẻ hằng ngày và đánh giá trẻ theo chủ đề/tháng để làm cơ sở đánh giá sự phát triển của cá nhân trẻ cuối độ tuổi.</a:t>
            </a:r>
            <a:endParaRPr lang="en-US" dirty="0">
              <a:latin typeface="Arial" panose="020B0604020202020204" pitchFamily="34" charset="0"/>
              <a:cs typeface="Arial" panose="020B0604020202020204" pitchFamily="34" charset="0"/>
            </a:endParaRPr>
          </a:p>
          <a:p>
            <a:pPr algn="just">
              <a:lnSpc>
                <a:spcPct val="150000"/>
              </a:lnSpc>
            </a:pPr>
            <a:r>
              <a:rPr lang="en-US" dirty="0">
                <a:latin typeface="Arial" panose="020B0604020202020204" pitchFamily="34" charset="0"/>
                <a:cs typeface="Arial" panose="020B0604020202020204" pitchFamily="34" charset="0"/>
              </a:rPr>
              <a:t> </a:t>
            </a:r>
          </a:p>
          <a:p>
            <a:pPr lvl="0" algn="just">
              <a:lnSpc>
                <a:spcPct val="150000"/>
              </a:lnSpc>
            </a:pPr>
            <a:endParaRPr lang="pt-BR"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p:txBody>
      </p:sp>
      <p:sp>
        <p:nvSpPr>
          <p:cNvPr id="3" name="Subtitle 10"/>
          <p:cNvSpPr txBox="1">
            <a:spLocks/>
          </p:cNvSpPr>
          <p:nvPr/>
        </p:nvSpPr>
        <p:spPr>
          <a:xfrm>
            <a:off x="576943" y="2635431"/>
            <a:ext cx="11070772" cy="3526972"/>
          </a:xfrm>
          <a:prstGeom prst="rect">
            <a:avLst/>
          </a:prstGeom>
          <a:solidFill>
            <a:schemeClr val="accent2">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Kết quả đánh giá được ghi vào </a:t>
            </a:r>
            <a:r>
              <a:rPr lang="vi-VN" dirty="0">
                <a:solidFill>
                  <a:srgbClr val="FF0000"/>
                </a:solidFill>
                <a:latin typeface="Arial" panose="020B0604020202020204" pitchFamily="34" charset="0"/>
                <a:cs typeface="Arial" panose="020B0604020202020204" pitchFamily="34" charset="0"/>
              </a:rPr>
              <a:t>phiếu đánh giá sự phát triển của trẻ, </a:t>
            </a:r>
            <a:r>
              <a:rPr lang="en-US" dirty="0">
                <a:latin typeface="Arial" panose="020B0604020202020204" pitchFamily="34" charset="0"/>
                <a:cs typeface="Arial" panose="020B0604020202020204" pitchFamily="34" charset="0"/>
              </a:rPr>
              <a:t>m</a:t>
            </a:r>
            <a:r>
              <a:rPr lang="vi-VN" dirty="0">
                <a:latin typeface="Arial" panose="020B0604020202020204" pitchFamily="34" charset="0"/>
                <a:cs typeface="Arial" panose="020B0604020202020204" pitchFamily="34" charset="0"/>
              </a:rPr>
              <a:t>ỗi trẻ có 01 phiếu đánh giá được </a:t>
            </a:r>
            <a:r>
              <a:rPr lang="vi-VN" dirty="0">
                <a:solidFill>
                  <a:srgbClr val="FF0000"/>
                </a:solidFill>
                <a:latin typeface="Arial" panose="020B0604020202020204" pitchFamily="34" charset="0"/>
                <a:cs typeface="Arial" panose="020B0604020202020204" pitchFamily="34" charset="0"/>
              </a:rPr>
              <a:t>lưu vào hồ sơ cá nhân và thông báo với cha mẹ trẻ</a:t>
            </a:r>
            <a:r>
              <a:rPr lang="vi-VN" dirty="0">
                <a:latin typeface="Arial" panose="020B0604020202020204" pitchFamily="34" charset="0"/>
                <a:cs typeface="Arial" panose="020B0604020202020204" pitchFamily="34" charset="0"/>
              </a:rPr>
              <a:t> để phối hợp chăm sóc, giáo dục trẻ ở trường và ở gia đình. Đồng thời, giáo viên sử dụng kết quả này trao đổi với đồng nghiệp để điều chỉnh kế hoạch giáo dục, trao đổi với giáo viên khi trẻ chuyển lớp, chuyển trường và cùng phối hợp đề xuất các biện pháp giáo dục phù hợp. </a:t>
            </a:r>
            <a:endParaRPr lang="en-US" dirty="0">
              <a:latin typeface="Arial" panose="020B0604020202020204" pitchFamily="34" charset="0"/>
              <a:cs typeface="Arial" panose="020B0604020202020204" pitchFamily="34" charset="0"/>
            </a:endParaRPr>
          </a:p>
          <a:p>
            <a:pPr algn="just">
              <a:lnSpc>
                <a:spcPct val="150000"/>
              </a:lnSpc>
            </a:pPr>
            <a:r>
              <a:rPr lang="en-US" dirty="0">
                <a:latin typeface="Arial" panose="020B0604020202020204" pitchFamily="34" charset="0"/>
                <a:cs typeface="Arial" panose="020B0604020202020204" pitchFamily="34" charset="0"/>
              </a:rPr>
              <a:t> </a:t>
            </a:r>
          </a:p>
          <a:p>
            <a:pPr algn="just">
              <a:lnSpc>
                <a:spcPct val="150000"/>
              </a:lnSpc>
            </a:pPr>
            <a:endParaRPr lang="pt-BR"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1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F5B97D2-985B-499E-B28B-EFF3F9A5C0F3}"/>
              </a:ext>
            </a:extLst>
          </p:cNvPr>
          <p:cNvSpPr txBox="1">
            <a:spLocks noGrp="1"/>
          </p:cNvSpPr>
          <p:nvPr>
            <p:ph type="title"/>
          </p:nvPr>
        </p:nvSpPr>
        <p:spPr>
          <a:xfrm>
            <a:off x="838199" y="365126"/>
            <a:ext cx="3717471" cy="418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buFont typeface="Arial" panose="020B0604020202020204" pitchFamily="34" charset="0"/>
              <a:buChar char="•"/>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cuối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tuổi</a:t>
            </a:r>
            <a:endParaRPr lang="en-US" sz="2400" b="1"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a:off x="451756" y="902651"/>
            <a:ext cx="11598729" cy="1685846"/>
          </a:xfrm>
          <a:prstGeom prst="rect">
            <a:avLst/>
          </a:prstGeom>
          <a:solidFill>
            <a:srgbClr val="FFFF00"/>
          </a:solidFill>
        </p:spPr>
        <p:txBody>
          <a:bodyPr wrap="square">
            <a:spAutoFit/>
          </a:bodyPr>
          <a:lstStyle/>
          <a:p>
            <a:pPr lvl="0" algn="just">
              <a:lnSpc>
                <a:spcPct val="150000"/>
              </a:lnSpc>
            </a:pPr>
            <a:r>
              <a:rPr lang="en-US" sz="2400" dirty="0">
                <a:latin typeface="Arial" panose="020B0604020202020204" pitchFamily="34" charset="0"/>
                <a:cs typeface="Arial" panose="020B0604020202020204" pitchFamily="34" charset="0"/>
              </a:rPr>
              <a:t>- </a:t>
            </a:r>
            <a:r>
              <a:rPr lang="vi-VN" sz="2400" dirty="0">
                <a:solidFill>
                  <a:srgbClr val="FF0000"/>
                </a:solidFill>
                <a:latin typeface="Arial" panose="020B0604020202020204" pitchFamily="34" charset="0"/>
                <a:cs typeface="Arial" panose="020B0604020202020204" pitchFamily="34" charset="0"/>
              </a:rPr>
              <a:t>Đánh giá sự phát triển của trẻ cuối độ tuổi được tiến hành vào tháng cuối cùng của năm học. </a:t>
            </a:r>
            <a:r>
              <a:rPr lang="pt-BR" sz="2400" dirty="0">
                <a:latin typeface="Arial" panose="020B0604020202020204" pitchFamily="34" charset="0"/>
                <a:cs typeface="Arial" panose="020B0604020202020204" pitchFamily="34" charset="0"/>
              </a:rPr>
              <a:t>Việc thu thập thông tin được diễn ra trong suốt quá trình thực hiện các chủ đề/tháng, suốt cả năm học. </a:t>
            </a:r>
            <a:endParaRPr lang="en-US" sz="2400" dirty="0">
              <a:latin typeface="Arial" panose="020B0604020202020204" pitchFamily="34" charset="0"/>
              <a:cs typeface="Arial" panose="020B0604020202020204" pitchFamily="34" charset="0"/>
            </a:endParaRPr>
          </a:p>
        </p:txBody>
      </p:sp>
      <p:sp>
        <p:nvSpPr>
          <p:cNvPr id="7" name="Rectangle 6"/>
          <p:cNvSpPr/>
          <p:nvPr/>
        </p:nvSpPr>
        <p:spPr>
          <a:xfrm>
            <a:off x="451756" y="3082933"/>
            <a:ext cx="11598729" cy="3416320"/>
          </a:xfrm>
          <a:prstGeom prst="rect">
            <a:avLst/>
          </a:prstGeom>
          <a:solidFill>
            <a:schemeClr val="accent4">
              <a:lumMod val="40000"/>
              <a:lumOff val="60000"/>
            </a:schemeClr>
          </a:solidFill>
        </p:spPr>
        <p:txBody>
          <a:bodyPr wrap="square">
            <a:spAutoFit/>
          </a:bodyPr>
          <a:lstStyle/>
          <a:p>
            <a:pPr lvl="0" algn="just">
              <a:lnSpc>
                <a:spcPct val="150000"/>
              </a:lnSpc>
              <a:spcBef>
                <a:spcPts val="1000"/>
              </a:spcBef>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Xây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dựng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Phiếu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đánh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cuối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tuổi</a:t>
            </a:r>
            <a:r>
              <a:rPr lang="en-US" sz="2400" dirty="0">
                <a:solidFill>
                  <a:prstClr val="black"/>
                </a:solidFill>
                <a:latin typeface="Arial" panose="020B0604020202020204" pitchFamily="34" charset="0"/>
                <a:cs typeface="Arial" panose="020B0604020202020204" pitchFamily="34" charset="0"/>
              </a:rPr>
              <a:t>: </a:t>
            </a:r>
            <a:r>
              <a:rPr lang="vi-VN" sz="2400" b="1" dirty="0">
                <a:solidFill>
                  <a:srgbClr val="FF0000"/>
                </a:solidFill>
                <a:cs typeface="Arial" panose="020B0604020202020204" pitchFamily="34" charset="0"/>
              </a:rPr>
              <a:t>Căn cứ vào mục tiêu giáo dục trẻ theo kế hoạch năm học</a:t>
            </a:r>
            <a:r>
              <a:rPr lang="vi-VN" sz="2400" dirty="0">
                <a:solidFill>
                  <a:prstClr val="black"/>
                </a:solidFill>
                <a:cs typeface="Arial" panose="020B0604020202020204" pitchFamily="34" charset="0"/>
              </a:rPr>
              <a:t>, các giáo viên cùng cán bộ quản lí của nhà trường, cán bộ quản lí ngành học có liên quan </a:t>
            </a:r>
            <a:r>
              <a:rPr lang="vi-VN" sz="2400" b="1" dirty="0">
                <a:solidFill>
                  <a:srgbClr val="FF0000"/>
                </a:solidFill>
                <a:cs typeface="Arial" panose="020B0604020202020204" pitchFamily="34" charset="0"/>
              </a:rPr>
              <a:t>lựa chọn từ 30 – 40 mục tiêu giáo dục </a:t>
            </a:r>
            <a:r>
              <a:rPr lang="en-US" sz="2400" dirty="0" err="1">
                <a:solidFill>
                  <a:prstClr val="black"/>
                </a:solidFill>
                <a:latin typeface="Arial" panose="020B0604020202020204" pitchFamily="34" charset="0"/>
                <a:cs typeface="Arial" panose="020B0604020202020204" pitchFamily="34" charset="0"/>
              </a:rPr>
              <a:t>làm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căn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cứ</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cs typeface="Arial" panose="020B0604020202020204" pitchFamily="34" charset="0"/>
              </a:rPr>
              <a:t>xây dựng thành phiếu </a:t>
            </a:r>
            <a:r>
              <a:rPr lang="vi-VN" sz="2400" b="1" dirty="0">
                <a:solidFill>
                  <a:srgbClr val="FF0000"/>
                </a:solidFill>
                <a:cs typeface="Arial" panose="020B0604020202020204" pitchFamily="34" charset="0"/>
              </a:rPr>
              <a:t>đánh giá sự phát triển của trẻ</a:t>
            </a:r>
            <a:r>
              <a:rPr lang="vi-VN" sz="2400" dirty="0">
                <a:solidFill>
                  <a:prstClr val="black"/>
                </a:solidFill>
                <a:cs typeface="Arial" panose="020B0604020202020204" pitchFamily="34" charset="0"/>
              </a:rPr>
              <a:t>. Các mục tiêu được lựa chọn phải đảm bảo đầy đủ các lĩnh vực phát triển, đáp ứng những định hướng phát triển trẻ của từng địa phương</a:t>
            </a:r>
            <a:r>
              <a:rPr lang="en-US" sz="24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234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51008-F1C5-4636-B675-105134B2B7EE}"/>
              </a:ext>
            </a:extLst>
          </p:cNvPr>
          <p:cNvSpPr>
            <a:spLocks noGrp="1"/>
          </p:cNvSpPr>
          <p:nvPr>
            <p:ph type="title"/>
          </p:nvPr>
        </p:nvSpPr>
        <p:spPr>
          <a:xfrm>
            <a:off x="1438326" y="230240"/>
            <a:ext cx="9603275" cy="1049235"/>
          </a:xfrm>
        </p:spPr>
        <p:txBody>
          <a:bodyPr/>
          <a:lstStyle/>
          <a:p>
            <a:r>
              <a:rPr lang="vi-VN" dirty="0">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a:t>
            </a:r>
            <a:endParaRPr lang="vi-VN" dirty="0"/>
          </a:p>
        </p:txBody>
      </p:sp>
      <p:pic>
        <p:nvPicPr>
          <p:cNvPr id="3" name="Picture 2">
            <a:extLst>
              <a:ext uri="{FF2B5EF4-FFF2-40B4-BE49-F238E27FC236}">
                <a16:creationId xmlns:a16="http://schemas.microsoft.com/office/drawing/2014/main" xmlns="" id="{CC8AC5FE-2B56-47FB-9751-F203B1C925A5}"/>
              </a:ext>
            </a:extLst>
          </p:cNvPr>
          <p:cNvPicPr>
            <a:picLocks noChangeAspect="1"/>
          </p:cNvPicPr>
          <p:nvPr/>
        </p:nvPicPr>
        <p:blipFill>
          <a:blip r:embed="rId2"/>
          <a:stretch>
            <a:fillRect/>
          </a:stretch>
        </p:blipFill>
        <p:spPr>
          <a:xfrm>
            <a:off x="570981" y="2911814"/>
            <a:ext cx="11050036" cy="1443245"/>
          </a:xfrm>
          <a:prstGeom prst="rect">
            <a:avLst/>
          </a:prstGeom>
        </p:spPr>
      </p:pic>
      <p:pic>
        <p:nvPicPr>
          <p:cNvPr id="5" name="Picture 4">
            <a:extLst>
              <a:ext uri="{FF2B5EF4-FFF2-40B4-BE49-F238E27FC236}">
                <a16:creationId xmlns:a16="http://schemas.microsoft.com/office/drawing/2014/main" xmlns="" id="{1969D359-A599-47BC-BE00-DB83BD0B1549}"/>
              </a:ext>
            </a:extLst>
          </p:cNvPr>
          <p:cNvPicPr>
            <a:picLocks noChangeAspect="1"/>
          </p:cNvPicPr>
          <p:nvPr/>
        </p:nvPicPr>
        <p:blipFill>
          <a:blip r:embed="rId2"/>
          <a:stretch>
            <a:fillRect/>
          </a:stretch>
        </p:blipFill>
        <p:spPr>
          <a:xfrm>
            <a:off x="630616" y="1456941"/>
            <a:ext cx="10930767" cy="1318155"/>
          </a:xfrm>
          <a:prstGeom prst="rect">
            <a:avLst/>
          </a:prstGeom>
        </p:spPr>
      </p:pic>
      <p:pic>
        <p:nvPicPr>
          <p:cNvPr id="6" name="Picture 5">
            <a:extLst>
              <a:ext uri="{FF2B5EF4-FFF2-40B4-BE49-F238E27FC236}">
                <a16:creationId xmlns:a16="http://schemas.microsoft.com/office/drawing/2014/main" xmlns="" id="{646F033A-0A14-4C36-B019-5BF3BB742C1E}"/>
              </a:ext>
            </a:extLst>
          </p:cNvPr>
          <p:cNvPicPr>
            <a:picLocks noChangeAspect="1"/>
          </p:cNvPicPr>
          <p:nvPr/>
        </p:nvPicPr>
        <p:blipFill>
          <a:blip r:embed="rId2"/>
          <a:stretch>
            <a:fillRect/>
          </a:stretch>
        </p:blipFill>
        <p:spPr>
          <a:xfrm>
            <a:off x="477078" y="4491777"/>
            <a:ext cx="11143939" cy="1443245"/>
          </a:xfrm>
          <a:prstGeom prst="rect">
            <a:avLst/>
          </a:prstGeom>
        </p:spPr>
      </p:pic>
      <p:sp>
        <p:nvSpPr>
          <p:cNvPr id="7" name="Rectangle 6">
            <a:extLst>
              <a:ext uri="{FF2B5EF4-FFF2-40B4-BE49-F238E27FC236}">
                <a16:creationId xmlns:a16="http://schemas.microsoft.com/office/drawing/2014/main" xmlns="" id="{E343EC27-EDAB-451F-9222-B3352EC81CFA}"/>
              </a:ext>
            </a:extLst>
          </p:cNvPr>
          <p:cNvSpPr/>
          <p:nvPr/>
        </p:nvSpPr>
        <p:spPr>
          <a:xfrm>
            <a:off x="2011334" y="1927659"/>
            <a:ext cx="3475066" cy="523220"/>
          </a:xfrm>
          <a:prstGeom prst="rect">
            <a:avLst/>
          </a:prstGeom>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Xếp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49637D3-4346-4451-AE86-DA1D63F5B5BF}"/>
              </a:ext>
            </a:extLst>
          </p:cNvPr>
          <p:cNvSpPr/>
          <p:nvPr/>
        </p:nvSpPr>
        <p:spPr>
          <a:xfrm>
            <a:off x="1842053" y="3334160"/>
            <a:ext cx="5807996"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trẻ</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70562A34-51E2-4300-B359-2F08781382BC}"/>
              </a:ext>
            </a:extLst>
          </p:cNvPr>
          <p:cNvSpPr/>
          <p:nvPr/>
        </p:nvSpPr>
        <p:spPr>
          <a:xfrm>
            <a:off x="1669773" y="4777405"/>
            <a:ext cx="10164417" cy="666336"/>
          </a:xfrm>
          <a:prstGeom prst="rect">
            <a:avLst/>
          </a:prstGeom>
        </p:spPr>
        <p:txBody>
          <a:bodyPr wrap="square">
            <a:spAutoFit/>
          </a:bodyPr>
          <a:lstStyle/>
          <a:p>
            <a:pPr lvl="0" algn="just">
              <a:lnSpc>
                <a:spcPct val="200000"/>
              </a:lnSpc>
            </a:pPr>
            <a:r>
              <a:rPr lang="en-US" sz="2200" b="1" dirty="0" err="1">
                <a:solidFill>
                  <a:srgbClr val="FF0000"/>
                </a:solidFill>
                <a:latin typeface="Times New Roman" panose="02020603050405020304" pitchFamily="18" charset="0"/>
                <a:cs typeface="Times New Roman" panose="02020603050405020304" pitchFamily="18" charset="0"/>
              </a:rPr>
              <a:t>Sử</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dụng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làm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tiêu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chuẩn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tuyển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chọn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trẻ</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trường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tiểu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đối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với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trẻ</a:t>
            </a:r>
            <a:r>
              <a:rPr lang="en-US" sz="2200" b="1" dirty="0">
                <a:solidFill>
                  <a:srgbClr val="FF0000"/>
                </a:solidFill>
                <a:latin typeface="Times New Roman" panose="02020603050405020304" pitchFamily="18" charset="0"/>
                <a:cs typeface="Times New Roman" panose="02020603050405020304" pitchFamily="18" charset="0"/>
              </a:rPr>
              <a:t> 5 </a:t>
            </a:r>
            <a:r>
              <a:rPr lang="en-US" sz="2200" b="1" dirty="0" err="1">
                <a:solidFill>
                  <a:srgbClr val="FF0000"/>
                </a:solidFill>
                <a:latin typeface="Times New Roman" panose="02020603050405020304" pitchFamily="18" charset="0"/>
                <a:cs typeface="Times New Roman" panose="02020603050405020304" pitchFamily="18" charset="0"/>
              </a:rPr>
              <a:t>tuổi</a:t>
            </a:r>
            <a:r>
              <a:rPr lang="en-US" sz="2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3599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09002-948B-4CF4-8243-22896C0EA1FB}"/>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xmlns="" id="{855A4774-DE6F-44C2-B93B-9BC1754EF433}"/>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A695DB9E-ABE3-48FA-A704-0E97040A1BE9}"/>
              </a:ext>
            </a:extLst>
          </p:cNvPr>
          <p:cNvSpPr/>
          <p:nvPr/>
        </p:nvSpPr>
        <p:spPr>
          <a:xfrm>
            <a:off x="1881808" y="1287780"/>
            <a:ext cx="8945218" cy="4031873"/>
          </a:xfrm>
          <a:prstGeom prst="rect">
            <a:avLst/>
          </a:prstGeom>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KẾT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b="1" dirty="0" err="1">
                <a:latin typeface="Arial" panose="020B0604020202020204" pitchFamily="34" charset="0"/>
                <a:cs typeface="Arial" panose="020B0604020202020204" pitchFamily="34" charset="0"/>
              </a:rPr>
              <a:t>Đánh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giá</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GDMN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trẻ</a:t>
            </a:r>
            <a:r>
              <a:rPr lang="en-US" sz="3200" dirty="0">
                <a:latin typeface="Arial" panose="020B0604020202020204" pitchFamily="34" charset="0"/>
                <a:cs typeface="Arial" panose="020B0604020202020204" pitchFamily="34" charset="0"/>
              </a:rPr>
              <a:t> so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tuổi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sóc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trẻ</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a:t>
            </a:r>
            <a:br>
              <a:rPr lang="en-US" sz="3200" dirty="0">
                <a:latin typeface="Arial" panose="020B0604020202020204" pitchFamily="34" charset="0"/>
                <a:cs typeface="Arial" panose="020B0604020202020204" pitchFamily="34" charset="0"/>
              </a:rPr>
            </a:br>
            <a:endParaRPr lang="vi-VN" sz="3200" dirty="0"/>
          </a:p>
        </p:txBody>
      </p:sp>
    </p:spTree>
    <p:extLst>
      <p:ext uri="{BB962C8B-B14F-4D97-AF65-F5344CB8AC3E}">
        <p14:creationId xmlns:p14="http://schemas.microsoft.com/office/powerpoint/2010/main" val="223626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83228A-E321-4CD7-8E48-C4B6E3052A19}"/>
              </a:ext>
            </a:extLst>
          </p:cNvPr>
          <p:cNvSpPr>
            <a:spLocks noGrp="1"/>
          </p:cNvSpPr>
          <p:nvPr>
            <p:ph idx="1"/>
          </p:nvPr>
        </p:nvSpPr>
        <p:spPr>
          <a:xfrm>
            <a:off x="4632137" y="2570921"/>
            <a:ext cx="7010400" cy="9906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r>
              <a:rPr lang="en-US" sz="4000" b="1" dirty="0">
                <a:ln w="11430"/>
                <a:solidFill>
                  <a:srgbClr val="0033CC"/>
                </a:solidFill>
                <a:effectLst>
                  <a:outerShdw blurRad="50800" dist="39000" dir="5460000" algn="tl">
                    <a:srgbClr val="000000">
                      <a:alpha val="38000"/>
                    </a:srgbClr>
                  </a:outerShdw>
                </a:effectLst>
                <a:latin typeface="Arial" pitchFamily="34" charset="0"/>
                <a:cs typeface="Arial" pitchFamily="34" charset="0"/>
              </a:rPr>
              <a:t>	</a:t>
            </a:r>
            <a:r>
              <a:rPr lang="en-US" sz="4000" b="1" dirty="0" err="1">
                <a:ln w="11430"/>
                <a:solidFill>
                  <a:srgbClr val="FF0000"/>
                </a:solidFill>
                <a:effectLst>
                  <a:outerShdw blurRad="50800" dist="39000" dir="5460000" algn="tl">
                    <a:srgbClr val="000000">
                      <a:alpha val="38000"/>
                    </a:srgbClr>
                  </a:outerShdw>
                </a:effectLst>
                <a:latin typeface="Arial" pitchFamily="34" charset="0"/>
                <a:cs typeface="Arial" pitchFamily="34" charset="0"/>
              </a:rPr>
              <a:t>T</a:t>
            </a:r>
            <a:r>
              <a:rPr lang="en-US" sz="4800" b="1" dirty="0" err="1">
                <a:ln w="11430"/>
                <a:solidFill>
                  <a:srgbClr val="FF0000"/>
                </a:solidFill>
                <a:effectLst>
                  <a:outerShdw blurRad="50800" dist="39000" dir="5460000" algn="tl">
                    <a:srgbClr val="000000">
                      <a:alpha val="38000"/>
                    </a:srgbClr>
                  </a:outerShdw>
                </a:effectLst>
                <a:latin typeface="Arial" pitchFamily="34" charset="0"/>
                <a:cs typeface="Arial" pitchFamily="34" charset="0"/>
              </a:rPr>
              <a:t>rân</a:t>
            </a:r>
            <a:r>
              <a:rPr lang="en-US" sz="48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 </a:t>
            </a:r>
            <a:r>
              <a:rPr lang="en-US" sz="4800" b="1" dirty="0" err="1">
                <a:ln w="11430"/>
                <a:solidFill>
                  <a:srgbClr val="FF0000"/>
                </a:solidFill>
                <a:effectLst>
                  <a:outerShdw blurRad="50800" dist="39000" dir="5460000" algn="tl">
                    <a:srgbClr val="000000">
                      <a:alpha val="38000"/>
                    </a:srgbClr>
                  </a:outerShdw>
                </a:effectLst>
                <a:latin typeface="Arial" pitchFamily="34" charset="0"/>
                <a:cs typeface="Arial" pitchFamily="34" charset="0"/>
              </a:rPr>
              <a:t>trọng</a:t>
            </a:r>
            <a:r>
              <a:rPr lang="en-US" sz="48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 </a:t>
            </a:r>
            <a:r>
              <a:rPr lang="en-US" sz="4800" b="1" dirty="0" err="1">
                <a:ln w="11430"/>
                <a:solidFill>
                  <a:srgbClr val="FF0000"/>
                </a:solidFill>
                <a:effectLst>
                  <a:outerShdw blurRad="50800" dist="39000" dir="5460000" algn="tl">
                    <a:srgbClr val="000000">
                      <a:alpha val="38000"/>
                    </a:srgbClr>
                  </a:outerShdw>
                </a:effectLst>
                <a:latin typeface="Arial" pitchFamily="34" charset="0"/>
                <a:cs typeface="Arial" pitchFamily="34" charset="0"/>
              </a:rPr>
              <a:t>cám</a:t>
            </a:r>
            <a:r>
              <a:rPr lang="en-US" sz="48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 </a:t>
            </a:r>
            <a:r>
              <a:rPr lang="vi-VN" sz="48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ơ</a:t>
            </a:r>
            <a:r>
              <a:rPr lang="en-US" sz="48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n!</a:t>
            </a:r>
          </a:p>
        </p:txBody>
      </p:sp>
    </p:spTree>
    <p:extLst>
      <p:ext uri="{BB962C8B-B14F-4D97-AF65-F5344CB8AC3E}">
        <p14:creationId xmlns:p14="http://schemas.microsoft.com/office/powerpoint/2010/main" val="2436312794"/>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B54AB-835E-4281-9CDA-B6F821809FA0}"/>
              </a:ext>
            </a:extLst>
          </p:cNvPr>
          <p:cNvSpPr>
            <a:spLocks noGrp="1"/>
          </p:cNvSpPr>
          <p:nvPr>
            <p:ph type="title"/>
          </p:nvPr>
        </p:nvSpPr>
        <p:spPr/>
        <p:txBody>
          <a:bodyPr/>
          <a:lstStyle/>
          <a:p>
            <a:endParaRPr lang="vi-VN"/>
          </a:p>
        </p:txBody>
      </p:sp>
      <p:pic>
        <p:nvPicPr>
          <p:cNvPr id="4" name="Picture 3">
            <a:extLst>
              <a:ext uri="{FF2B5EF4-FFF2-40B4-BE49-F238E27FC236}">
                <a16:creationId xmlns:a16="http://schemas.microsoft.com/office/drawing/2014/main" xmlns="" id="{22656CC1-E209-4094-A519-993877CF841B}"/>
              </a:ext>
            </a:extLst>
          </p:cNvPr>
          <p:cNvPicPr>
            <a:picLocks noChangeAspect="1"/>
          </p:cNvPicPr>
          <p:nvPr/>
        </p:nvPicPr>
        <p:blipFill>
          <a:blip r:embed="rId2"/>
          <a:stretch>
            <a:fillRect/>
          </a:stretch>
        </p:blipFill>
        <p:spPr>
          <a:xfrm>
            <a:off x="-1" y="-1"/>
            <a:ext cx="12072731" cy="6957391"/>
          </a:xfrm>
          <a:prstGeom prst="rect">
            <a:avLst/>
          </a:prstGeom>
        </p:spPr>
      </p:pic>
      <p:sp>
        <p:nvSpPr>
          <p:cNvPr id="5" name="Rectangle 4">
            <a:extLst>
              <a:ext uri="{FF2B5EF4-FFF2-40B4-BE49-F238E27FC236}">
                <a16:creationId xmlns:a16="http://schemas.microsoft.com/office/drawing/2014/main" xmlns="" id="{17F8FBE4-4F5F-461A-8277-7E5F8D1C41B8}"/>
              </a:ext>
            </a:extLst>
          </p:cNvPr>
          <p:cNvSpPr/>
          <p:nvPr/>
        </p:nvSpPr>
        <p:spPr>
          <a:xfrm>
            <a:off x="3336137" y="2693864"/>
            <a:ext cx="6697144" cy="1569660"/>
          </a:xfrm>
          <a:prstGeom prst="rect">
            <a:avLst/>
          </a:prstGeom>
        </p:spPr>
        <p:txBody>
          <a:bodyPr wrap="square">
            <a:spAutoFit/>
          </a:bodyPr>
          <a:lstStyle/>
          <a:p>
            <a:pPr lvl="0"/>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đánh</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trẻ</a:t>
            </a:r>
            <a:r>
              <a:rPr lang="en-US" sz="4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bao </a:t>
            </a:r>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gồm</a:t>
            </a:r>
            <a:endParaRPr lang="en-US" sz="4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545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55D0C-DF15-AF16-A3E6-0A330D07AD5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7D78F7F7-A433-394D-F09D-0034E1360111}"/>
              </a:ext>
            </a:extLst>
          </p:cNvPr>
          <p:cNvPicPr>
            <a:picLocks noChangeAspect="1"/>
          </p:cNvPicPr>
          <p:nvPr/>
        </p:nvPicPr>
        <p:blipFill>
          <a:blip r:embed="rId2"/>
          <a:stretch>
            <a:fillRect/>
          </a:stretch>
        </p:blipFill>
        <p:spPr>
          <a:xfrm>
            <a:off x="-702365" y="0"/>
            <a:ext cx="14378608" cy="7288696"/>
          </a:xfrm>
          <a:prstGeom prst="rect">
            <a:avLst/>
          </a:prstGeom>
        </p:spPr>
      </p:pic>
      <p:pic>
        <p:nvPicPr>
          <p:cNvPr id="5" name="Picture 4">
            <a:extLst>
              <a:ext uri="{FF2B5EF4-FFF2-40B4-BE49-F238E27FC236}">
                <a16:creationId xmlns:a16="http://schemas.microsoft.com/office/drawing/2014/main" xmlns="" id="{05FF9F54-30B9-8BDC-7909-6BBE6871DCFE}"/>
              </a:ext>
            </a:extLst>
          </p:cNvPr>
          <p:cNvPicPr>
            <a:picLocks noChangeAspect="1"/>
          </p:cNvPicPr>
          <p:nvPr/>
        </p:nvPicPr>
        <p:blipFill>
          <a:blip r:embed="rId3"/>
          <a:stretch>
            <a:fillRect/>
          </a:stretch>
        </p:blipFill>
        <p:spPr>
          <a:xfrm>
            <a:off x="344557" y="2200611"/>
            <a:ext cx="4154047" cy="4657390"/>
          </a:xfrm>
          <a:prstGeom prst="rect">
            <a:avLst/>
          </a:prstGeom>
        </p:spPr>
      </p:pic>
      <p:pic>
        <p:nvPicPr>
          <p:cNvPr id="6" name="Picture 5">
            <a:extLst>
              <a:ext uri="{FF2B5EF4-FFF2-40B4-BE49-F238E27FC236}">
                <a16:creationId xmlns:a16="http://schemas.microsoft.com/office/drawing/2014/main" xmlns="" id="{1D0862C4-9FAE-A75E-3FD5-FDFFA1584958}"/>
              </a:ext>
            </a:extLst>
          </p:cNvPr>
          <p:cNvPicPr>
            <a:picLocks noChangeAspect="1"/>
          </p:cNvPicPr>
          <p:nvPr/>
        </p:nvPicPr>
        <p:blipFill>
          <a:blip r:embed="rId4"/>
          <a:stretch>
            <a:fillRect/>
          </a:stretch>
        </p:blipFill>
        <p:spPr>
          <a:xfrm>
            <a:off x="2704882" y="607166"/>
            <a:ext cx="5943182" cy="1707297"/>
          </a:xfrm>
          <a:prstGeom prst="rect">
            <a:avLst/>
          </a:prstGeom>
        </p:spPr>
      </p:pic>
      <p:sp>
        <p:nvSpPr>
          <p:cNvPr id="8" name="TextBox 7">
            <a:extLst>
              <a:ext uri="{FF2B5EF4-FFF2-40B4-BE49-F238E27FC236}">
                <a16:creationId xmlns:a16="http://schemas.microsoft.com/office/drawing/2014/main" xmlns="" id="{C8A5BAB9-FCBB-6A33-7F95-AB3B4AD16E46}"/>
              </a:ext>
            </a:extLst>
          </p:cNvPr>
          <p:cNvSpPr txBox="1"/>
          <p:nvPr/>
        </p:nvSpPr>
        <p:spPr>
          <a:xfrm>
            <a:off x="4368196" y="1067763"/>
            <a:ext cx="2616553" cy="646331"/>
          </a:xfrm>
          <a:prstGeom prst="rect">
            <a:avLst/>
          </a:prstGeom>
          <a:noFill/>
        </p:spPr>
        <p:txBody>
          <a:bodyPr wrap="square">
            <a:spAutoFit/>
          </a:bodyPr>
          <a:lstStyle/>
          <a:p>
            <a:pPr lvl="0" algn="ctr">
              <a:lnSpc>
                <a:spcPct val="90000"/>
              </a:lnSpc>
            </a:pPr>
            <a:r>
              <a:rPr lang="en-US" sz="4000" b="1" i="1" dirty="0" err="1">
                <a:solidFill>
                  <a:srgbClr val="0070C0"/>
                </a:solidFill>
                <a:latin typeface="Times New Roman" panose="02020603050405020304" pitchFamily="18" charset="0"/>
                <a:cs typeface="Times New Roman" panose="02020603050405020304" pitchFamily="18" charset="0"/>
              </a:rPr>
              <a:t>Nhà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trẻ</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CBBEE2CB-B0FD-774C-7E6E-E1A40B297A57}"/>
              </a:ext>
            </a:extLst>
          </p:cNvPr>
          <p:cNvPicPr>
            <a:picLocks noChangeAspect="1"/>
          </p:cNvPicPr>
          <p:nvPr/>
        </p:nvPicPr>
        <p:blipFill>
          <a:blip r:embed="rId5"/>
          <a:stretch>
            <a:fillRect/>
          </a:stretch>
        </p:blipFill>
        <p:spPr>
          <a:xfrm>
            <a:off x="4498605" y="1974626"/>
            <a:ext cx="6341673" cy="4883374"/>
          </a:xfrm>
          <a:prstGeom prst="rect">
            <a:avLst/>
          </a:prstGeom>
        </p:spPr>
      </p:pic>
      <p:sp>
        <p:nvSpPr>
          <p:cNvPr id="12" name="TextBox 11">
            <a:extLst>
              <a:ext uri="{FF2B5EF4-FFF2-40B4-BE49-F238E27FC236}">
                <a16:creationId xmlns:a16="http://schemas.microsoft.com/office/drawing/2014/main" xmlns="" id="{631E952C-F8A4-2C2E-9BFF-B2C23B19EEE7}"/>
              </a:ext>
            </a:extLst>
          </p:cNvPr>
          <p:cNvSpPr txBox="1"/>
          <p:nvPr/>
        </p:nvSpPr>
        <p:spPr>
          <a:xfrm>
            <a:off x="2356896" y="3243226"/>
            <a:ext cx="1402258" cy="1421928"/>
          </a:xfrm>
          <a:prstGeom prst="rect">
            <a:avLst/>
          </a:prstGeom>
          <a:noFill/>
        </p:spPr>
        <p:txBody>
          <a:bodyPr wrap="square">
            <a:spAutoFit/>
          </a:bodyPr>
          <a:lstStyle/>
          <a:p>
            <a:pPr lvl="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nb-NO" sz="2400" dirty="0">
                <a:latin typeface="Arial" panose="020B0604020202020204" pitchFamily="34" charset="0"/>
                <a:cs typeface="Arial" panose="020B0604020202020204" pitchFamily="34" charset="0"/>
              </a:rPr>
              <a:t>trẻ </a:t>
            </a:r>
          </a:p>
          <a:p>
            <a:pPr lvl="0">
              <a:lnSpc>
                <a:spcPct val="90000"/>
              </a:lnSpc>
            </a:pPr>
            <a:r>
              <a:rPr lang="nb-NO" sz="2400" dirty="0">
                <a:latin typeface="Arial" panose="020B0604020202020204" pitchFamily="34" charset="0"/>
                <a:cs typeface="Arial" panose="020B0604020202020204" pitchFamily="34" charset="0"/>
              </a:rPr>
              <a:t>hàng ngày </a:t>
            </a:r>
          </a:p>
        </p:txBody>
      </p:sp>
      <p:sp>
        <p:nvSpPr>
          <p:cNvPr id="14" name="TextBox 13">
            <a:extLst>
              <a:ext uri="{FF2B5EF4-FFF2-40B4-BE49-F238E27FC236}">
                <a16:creationId xmlns:a16="http://schemas.microsoft.com/office/drawing/2014/main" xmlns="" id="{FFAEF308-FFBA-8097-4EBD-D4BC2912FA25}"/>
              </a:ext>
            </a:extLst>
          </p:cNvPr>
          <p:cNvSpPr txBox="1"/>
          <p:nvPr/>
        </p:nvSpPr>
        <p:spPr>
          <a:xfrm>
            <a:off x="7147530" y="3061281"/>
            <a:ext cx="2725339" cy="2308324"/>
          </a:xfrm>
          <a:prstGeom prst="rect">
            <a:avLst/>
          </a:prstGeom>
          <a:noFill/>
        </p:spPr>
        <p:txBody>
          <a:bodyPr wrap="square">
            <a:spAutoFit/>
          </a:bodyPr>
          <a:lstStyle/>
          <a:p>
            <a:r>
              <a:rPr lang="nb-NO" sz="2400" dirty="0">
                <a:latin typeface="Arial" panose="020B0604020202020204" pitchFamily="34" charset="0"/>
                <a:cs typeface="Arial" panose="020B0604020202020204" pitchFamily="34" charset="0"/>
              </a:rPr>
              <a:t>Đánh giá trẻ theo giai đoạn (phiếu đánh giá cuối độ tuổi theo quy định (6, 12, 18, 24, 36 tháng)</a:t>
            </a:r>
            <a:endParaRPr lang="en-US" sz="2400" dirty="0"/>
          </a:p>
        </p:txBody>
      </p:sp>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xmlns="" id="{5ED4C228-63C7-CDBD-D22B-230010B6FD25}"/>
                  </a:ext>
                </a:extLst>
              </p14:cNvPr>
              <p14:cNvContentPartPr/>
              <p14:nvPr/>
            </p14:nvContentPartPr>
            <p14:xfrm>
              <a:off x="4306795" y="1496906"/>
              <a:ext cx="360" cy="360"/>
            </p14:xfrm>
          </p:contentPart>
        </mc:Choice>
        <mc:Fallback xmlns="">
          <p:pic>
            <p:nvPicPr>
              <p:cNvPr id="15" name="Ink 14">
                <a:extLst>
                  <a:ext uri="{FF2B5EF4-FFF2-40B4-BE49-F238E27FC236}">
                    <a16:creationId xmlns:a16="http://schemas.microsoft.com/office/drawing/2014/main" id="{5ED4C228-63C7-CDBD-D22B-230010B6FD25}"/>
                  </a:ext>
                </a:extLst>
              </p:cNvPr>
              <p:cNvPicPr/>
              <p:nvPr/>
            </p:nvPicPr>
            <p:blipFill>
              <a:blip r:embed="rId7"/>
              <a:stretch>
                <a:fillRect/>
              </a:stretch>
            </p:blipFill>
            <p:spPr>
              <a:xfrm>
                <a:off x="4297795" y="14882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xmlns="" id="{8FD16307-903B-E3CF-3272-373CB6FC9A0B}"/>
                  </a:ext>
                </a:extLst>
              </p14:cNvPr>
              <p14:cNvContentPartPr/>
              <p14:nvPr/>
            </p14:nvContentPartPr>
            <p14:xfrm>
              <a:off x="4333075" y="1974266"/>
              <a:ext cx="360" cy="360"/>
            </p14:xfrm>
          </p:contentPart>
        </mc:Choice>
        <mc:Fallback xmlns="">
          <p:pic>
            <p:nvPicPr>
              <p:cNvPr id="16" name="Ink 15">
                <a:extLst>
                  <a:ext uri="{FF2B5EF4-FFF2-40B4-BE49-F238E27FC236}">
                    <a16:creationId xmlns:a16="http://schemas.microsoft.com/office/drawing/2014/main" id="{8FD16307-903B-E3CF-3272-373CB6FC9A0B}"/>
                  </a:ext>
                </a:extLst>
              </p:cNvPr>
              <p:cNvPicPr/>
              <p:nvPr/>
            </p:nvPicPr>
            <p:blipFill>
              <a:blip r:embed="rId7"/>
              <a:stretch>
                <a:fillRect/>
              </a:stretch>
            </p:blipFill>
            <p:spPr>
              <a:xfrm>
                <a:off x="4324435" y="19656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xmlns="" id="{4D560A1A-5C04-5014-FBDE-DB6F1E35DBDA}"/>
                  </a:ext>
                </a:extLst>
              </p14:cNvPr>
              <p14:cNvContentPartPr/>
              <p14:nvPr/>
            </p14:nvContentPartPr>
            <p14:xfrm>
              <a:off x="3537835" y="1695986"/>
              <a:ext cx="360" cy="360"/>
            </p14:xfrm>
          </p:contentPart>
        </mc:Choice>
        <mc:Fallback xmlns="">
          <p:pic>
            <p:nvPicPr>
              <p:cNvPr id="17" name="Ink 16">
                <a:extLst>
                  <a:ext uri="{FF2B5EF4-FFF2-40B4-BE49-F238E27FC236}">
                    <a16:creationId xmlns:a16="http://schemas.microsoft.com/office/drawing/2014/main" id="{4D560A1A-5C04-5014-FBDE-DB6F1E35DBDA}"/>
                  </a:ext>
                </a:extLst>
              </p:cNvPr>
              <p:cNvPicPr/>
              <p:nvPr/>
            </p:nvPicPr>
            <p:blipFill>
              <a:blip r:embed="rId7"/>
              <a:stretch>
                <a:fillRect/>
              </a:stretch>
            </p:blipFill>
            <p:spPr>
              <a:xfrm>
                <a:off x="3529195" y="16869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xmlns="" id="{007F0003-56DC-538D-45E4-9A25C891E20B}"/>
                  </a:ext>
                </a:extLst>
              </p14:cNvPr>
              <p14:cNvContentPartPr/>
              <p14:nvPr/>
            </p14:nvContentPartPr>
            <p14:xfrm>
              <a:off x="3431635" y="1244906"/>
              <a:ext cx="360" cy="360"/>
            </p14:xfrm>
          </p:contentPart>
        </mc:Choice>
        <mc:Fallback xmlns="">
          <p:pic>
            <p:nvPicPr>
              <p:cNvPr id="18" name="Ink 17">
                <a:extLst>
                  <a:ext uri="{FF2B5EF4-FFF2-40B4-BE49-F238E27FC236}">
                    <a16:creationId xmlns:a16="http://schemas.microsoft.com/office/drawing/2014/main" id="{007F0003-56DC-538D-45E4-9A25C891E20B}"/>
                  </a:ext>
                </a:extLst>
              </p:cNvPr>
              <p:cNvPicPr/>
              <p:nvPr/>
            </p:nvPicPr>
            <p:blipFill>
              <a:blip r:embed="rId7"/>
              <a:stretch>
                <a:fillRect/>
              </a:stretch>
            </p:blipFill>
            <p:spPr>
              <a:xfrm>
                <a:off x="3422995" y="12362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xmlns="" id="{30FD1A70-2D0B-D4D2-0FAE-CA3AAF49A8C0}"/>
                  </a:ext>
                </a:extLst>
              </p14:cNvPr>
              <p14:cNvContentPartPr/>
              <p14:nvPr/>
            </p14:nvContentPartPr>
            <p14:xfrm>
              <a:off x="3458275" y="3458546"/>
              <a:ext cx="360" cy="13680"/>
            </p14:xfrm>
          </p:contentPart>
        </mc:Choice>
        <mc:Fallback xmlns="">
          <p:pic>
            <p:nvPicPr>
              <p:cNvPr id="19" name="Ink 18">
                <a:extLst>
                  <a:ext uri="{FF2B5EF4-FFF2-40B4-BE49-F238E27FC236}">
                    <a16:creationId xmlns:a16="http://schemas.microsoft.com/office/drawing/2014/main" id="{30FD1A70-2D0B-D4D2-0FAE-CA3AAF49A8C0}"/>
                  </a:ext>
                </a:extLst>
              </p:cNvPr>
              <p:cNvPicPr/>
              <p:nvPr/>
            </p:nvPicPr>
            <p:blipFill>
              <a:blip r:embed="rId12"/>
              <a:stretch>
                <a:fillRect/>
              </a:stretch>
            </p:blipFill>
            <p:spPr>
              <a:xfrm>
                <a:off x="3449275" y="3449546"/>
                <a:ext cx="180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xmlns="" id="{87D5CCFD-E7FA-6052-D30F-35E5A70957B7}"/>
                  </a:ext>
                </a:extLst>
              </p14:cNvPr>
              <p14:cNvContentPartPr/>
              <p14:nvPr/>
            </p14:nvContentPartPr>
            <p14:xfrm>
              <a:off x="5392915" y="1656386"/>
              <a:ext cx="360" cy="360"/>
            </p14:xfrm>
          </p:contentPart>
        </mc:Choice>
        <mc:Fallback xmlns="">
          <p:pic>
            <p:nvPicPr>
              <p:cNvPr id="20" name="Ink 19">
                <a:extLst>
                  <a:ext uri="{FF2B5EF4-FFF2-40B4-BE49-F238E27FC236}">
                    <a16:creationId xmlns:a16="http://schemas.microsoft.com/office/drawing/2014/main" id="{87D5CCFD-E7FA-6052-D30F-35E5A70957B7}"/>
                  </a:ext>
                </a:extLst>
              </p:cNvPr>
              <p:cNvPicPr/>
              <p:nvPr/>
            </p:nvPicPr>
            <p:blipFill>
              <a:blip r:embed="rId7"/>
              <a:stretch>
                <a:fillRect/>
              </a:stretch>
            </p:blipFill>
            <p:spPr>
              <a:xfrm>
                <a:off x="5384275" y="1647386"/>
                <a:ext cx="18000" cy="18000"/>
              </a:xfrm>
              <a:prstGeom prst="rect">
                <a:avLst/>
              </a:prstGeom>
            </p:spPr>
          </p:pic>
        </mc:Fallback>
      </mc:AlternateContent>
    </p:spTree>
    <p:extLst>
      <p:ext uri="{BB962C8B-B14F-4D97-AF65-F5344CB8AC3E}">
        <p14:creationId xmlns:p14="http://schemas.microsoft.com/office/powerpoint/2010/main" val="1288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1000"/>
                                        <p:tgtEl>
                                          <p:spTgt spid="14">
                                            <p:txEl>
                                              <p:pRg st="0" end="0"/>
                                            </p:txEl>
                                          </p:spTgt>
                                        </p:tgtEl>
                                      </p:cBhvr>
                                    </p:animEffect>
                                    <p:anim calcmode="lin" valueType="num">
                                      <p:cBhvr>
                                        <p:cTn id="3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04939-2B72-344F-A23F-954A2C1DCDA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56B13A40-02E3-2ACC-A05B-A6CF351B78A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05C77B7F-D370-E478-8C4F-E224CA52E1A3}"/>
              </a:ext>
            </a:extLst>
          </p:cNvPr>
          <p:cNvSpPr txBox="1"/>
          <p:nvPr/>
        </p:nvSpPr>
        <p:spPr>
          <a:xfrm>
            <a:off x="5474676" y="1690688"/>
            <a:ext cx="4478216" cy="1588127"/>
          </a:xfrm>
          <a:prstGeom prst="rect">
            <a:avLst/>
          </a:prstGeom>
          <a:noFill/>
        </p:spPr>
        <p:txBody>
          <a:bodyPr wrap="square">
            <a:spAutoFit/>
          </a:bodyPr>
          <a:lstStyle/>
          <a:p>
            <a:pPr lvl="0">
              <a:lnSpc>
                <a:spcPct val="90000"/>
              </a:lnSpc>
            </a:pPr>
            <a:r>
              <a:rPr lang="en-US" sz="5400" dirty="0" err="1">
                <a:solidFill>
                  <a:srgbClr val="FF0000"/>
                </a:solidFill>
                <a:latin typeface="Arial" panose="020B0604020202020204" pitchFamily="34" charset="0"/>
                <a:cs typeface="Arial" panose="020B0604020202020204" pitchFamily="34" charset="0"/>
              </a:rPr>
              <a:t>Đánh</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giá</a:t>
            </a:r>
            <a:r>
              <a:rPr lang="en-US" sz="5400" dirty="0">
                <a:solidFill>
                  <a:srgbClr val="FF0000"/>
                </a:solidFill>
                <a:latin typeface="Arial" panose="020B0604020202020204" pitchFamily="34" charset="0"/>
                <a:cs typeface="Arial" panose="020B0604020202020204" pitchFamily="34" charset="0"/>
              </a:rPr>
              <a:t> </a:t>
            </a:r>
            <a:r>
              <a:rPr lang="nb-NO" sz="5400" dirty="0">
                <a:solidFill>
                  <a:srgbClr val="FF0000"/>
                </a:solidFill>
                <a:latin typeface="Arial" panose="020B0604020202020204" pitchFamily="34" charset="0"/>
                <a:cs typeface="Arial" panose="020B0604020202020204" pitchFamily="34" charset="0"/>
              </a:rPr>
              <a:t>trẻ </a:t>
            </a:r>
          </a:p>
          <a:p>
            <a:pPr lvl="0">
              <a:lnSpc>
                <a:spcPct val="90000"/>
              </a:lnSpc>
            </a:pPr>
            <a:r>
              <a:rPr lang="nb-NO" sz="5400" dirty="0">
                <a:solidFill>
                  <a:srgbClr val="FF0000"/>
                </a:solidFill>
                <a:latin typeface="Arial" panose="020B0604020202020204" pitchFamily="34" charset="0"/>
                <a:cs typeface="Arial" panose="020B0604020202020204" pitchFamily="34" charset="0"/>
              </a:rPr>
              <a:t>hàng ngày </a:t>
            </a:r>
          </a:p>
        </p:txBody>
      </p:sp>
    </p:spTree>
    <p:extLst>
      <p:ext uri="{BB962C8B-B14F-4D97-AF65-F5344CB8AC3E}">
        <p14:creationId xmlns:p14="http://schemas.microsoft.com/office/powerpoint/2010/main" val="2431191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850" y="250825"/>
            <a:ext cx="10274300" cy="777875"/>
          </a:xfrm>
        </p:spPr>
        <p:txBody>
          <a:bodyPr>
            <a:normAutofit/>
          </a:bodyPr>
          <a:lstStyle/>
          <a:p>
            <a:pPr algn="just"/>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3: t</a:t>
            </a:r>
            <a:r>
              <a:rPr lang="nb-NO" sz="2400" dirty="0">
                <a:solidFill>
                  <a:srgbClr val="0000FF"/>
                </a:solidFill>
                <a:latin typeface="Arial" panose="020B0604020202020204" pitchFamily="34" charset="0"/>
                <a:ea typeface="Arrus-Black Regular"/>
                <a:cs typeface="Arial" panose="020B0604020202020204" pitchFamily="34" charset="0"/>
              </a:rPr>
              <a:t>heo dõi và ghi chép theo 3 nội dung </a:t>
            </a:r>
            <a:r>
              <a:rPr lang="nb-NO" sz="2400" i="1" dirty="0">
                <a:solidFill>
                  <a:srgbClr val="0000FF"/>
                </a:solidFill>
                <a:latin typeface="Arial" panose="020B0604020202020204" pitchFamily="34" charset="0"/>
                <a:ea typeface="Arrus-Black Regular"/>
                <a:cs typeface="Arial" panose="020B0604020202020204" pitchFamily="34" charset="0"/>
              </a:rPr>
              <a:t>(tình trạng sức khỏe của trẻ; trạng thái cảm xúc, thái độ hành vi; kiến thức, kỹ năng của trẻ).</a:t>
            </a:r>
            <a:endParaRPr lang="en-US" sz="2400" dirty="0">
              <a:solidFill>
                <a:srgbClr val="0000FF"/>
              </a:solidFill>
            </a:endParaRPr>
          </a:p>
        </p:txBody>
      </p:sp>
      <p:sp>
        <p:nvSpPr>
          <p:cNvPr id="4" name="Rectangle 3"/>
          <p:cNvSpPr/>
          <p:nvPr/>
        </p:nvSpPr>
        <p:spPr>
          <a:xfrm>
            <a:off x="751114" y="1283543"/>
            <a:ext cx="10958286" cy="5563831"/>
          </a:xfrm>
          <a:prstGeom prst="rect">
            <a:avLst/>
          </a:prstGeom>
        </p:spPr>
        <p:txBody>
          <a:bodyPr wrap="square">
            <a:spAutoFit/>
          </a:bodyPr>
          <a:lstStyle/>
          <a:p>
            <a:pPr>
              <a:lnSpc>
                <a:spcPct val="150000"/>
              </a:lnSpc>
            </a:pPr>
            <a:r>
              <a:rPr lang="nb-NO" sz="2400" dirty="0">
                <a:solidFill>
                  <a:srgbClr val="000000"/>
                </a:solidFill>
                <a:latin typeface="Arial" panose="020B0604020202020204" pitchFamily="34" charset="0"/>
                <a:cs typeface="Arial" panose="020B0604020202020204" pitchFamily="34" charset="0"/>
              </a:rPr>
              <a:t>+ Tình trạng sức khoẻ của trẻ:</a:t>
            </a:r>
          </a:p>
          <a:p>
            <a:pPr>
              <a:lnSpc>
                <a:spcPct val="150000"/>
              </a:lnSpc>
            </a:pPr>
            <a:r>
              <a:rPr lang="nb-NO" sz="2400" dirty="0">
                <a:solidFill>
                  <a:srgbClr val="000000"/>
                </a:solidFill>
                <a:latin typeface="Arial" panose="020B0604020202020204" pitchFamily="34" charset="0"/>
                <a:cs typeface="Arial" panose="020B0604020202020204" pitchFamily="34" charset="0"/>
              </a:rPr>
              <a:t> - ....................................................................................</a:t>
            </a:r>
          </a:p>
          <a:p>
            <a:pPr>
              <a:lnSpc>
                <a:spcPct val="150000"/>
              </a:lnSpc>
            </a:pPr>
            <a:r>
              <a:rPr lang="nb-NO" sz="2400" dirty="0">
                <a:solidFill>
                  <a:srgbClr val="000000"/>
                </a:solidFill>
                <a:latin typeface="Arial" panose="020B0604020202020204" pitchFamily="34" charset="0"/>
                <a:cs typeface="Arial" panose="020B0604020202020204" pitchFamily="34" charset="0"/>
              </a:rPr>
              <a:t>- ....................................................................................</a:t>
            </a:r>
          </a:p>
          <a:p>
            <a:pPr>
              <a:lnSpc>
                <a:spcPct val="150000"/>
              </a:lnSpc>
            </a:pPr>
            <a:r>
              <a:rPr lang="nb-NO" sz="2400" dirty="0">
                <a:solidFill>
                  <a:srgbClr val="000000"/>
                </a:solidFill>
                <a:latin typeface="Arial" panose="020B0604020202020204" pitchFamily="34" charset="0"/>
                <a:cs typeface="Arial" panose="020B0604020202020204" pitchFamily="34" charset="0"/>
              </a:rPr>
              <a:t>- ....................................................................................</a:t>
            </a:r>
          </a:p>
          <a:p>
            <a:pPr>
              <a:lnSpc>
                <a:spcPct val="150000"/>
              </a:lnSpc>
            </a:pPr>
            <a:r>
              <a:rPr lang="pt-BR" sz="2400" dirty="0">
                <a:solidFill>
                  <a:srgbClr val="000000"/>
                </a:solidFill>
                <a:latin typeface="Arial" panose="020B0604020202020204" pitchFamily="34" charset="0"/>
                <a:cs typeface="Arial" panose="020B0604020202020204" pitchFamily="34" charset="0"/>
              </a:rPr>
              <a:t>+ Trạng thái cảm xúc, thái độ và hành vi của trẻ</a:t>
            </a:r>
          </a:p>
          <a:p>
            <a:pPr>
              <a:lnSpc>
                <a:spcPct val="150000"/>
              </a:lnSpc>
            </a:pPr>
            <a:r>
              <a:rPr lang="pt-BR" sz="2400" dirty="0">
                <a:solidFill>
                  <a:srgbClr val="000000"/>
                </a:solidFill>
                <a:latin typeface="Arial" panose="020B0604020202020204" pitchFamily="34" charset="0"/>
                <a:cs typeface="Arial" panose="020B0604020202020204" pitchFamily="34" charset="0"/>
              </a:rPr>
              <a:t>...................................................</a:t>
            </a:r>
            <a:endParaRPr lang="en-US" sz="2400" dirty="0">
              <a:solidFill>
                <a:srgbClr val="000000"/>
              </a:solidFill>
              <a:latin typeface="Arial" panose="020B0604020202020204" pitchFamily="34" charset="0"/>
              <a:cs typeface="Arial" panose="020B0604020202020204" pitchFamily="34" charset="0"/>
            </a:endParaRPr>
          </a:p>
          <a:p>
            <a:pPr>
              <a:lnSpc>
                <a:spcPct val="150000"/>
              </a:lnSpc>
            </a:pPr>
            <a:r>
              <a:rPr lang="nb-NO" sz="2400" dirty="0">
                <a:solidFill>
                  <a:srgbClr val="000000"/>
                </a:solidFill>
                <a:latin typeface="Arial" panose="020B0604020202020204" pitchFamily="34" charset="0"/>
                <a:cs typeface="Arial" panose="020B0604020202020204" pitchFamily="34" charset="0"/>
              </a:rPr>
              <a:t>+ Kiến thức, kĩ năng của trẻ. ........................................................................................</a:t>
            </a:r>
            <a:endParaRPr lang="en-US" sz="2400" dirty="0">
              <a:solidFill>
                <a:srgbClr val="000000"/>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q"/>
            </a:pPr>
            <a:r>
              <a:rPr lang="nb-NO" sz="2400" i="1" dirty="0">
                <a:solidFill>
                  <a:srgbClr val="0000FF"/>
                </a:solidFill>
                <a:latin typeface="Arial" panose="020B0604020202020204" pitchFamily="34" charset="0"/>
                <a:cs typeface="Arial" panose="020B0604020202020204" pitchFamily="34" charset="0"/>
              </a:rPr>
              <a:t>Ghi chú: ghi chép lại những thay đổi rõ rệt của trẻ trong ngày và những điều cần lưu ý để kịp thời điều chỉnh kế hoạch chăm sóc, giáo dục.</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84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7400" y="320410"/>
            <a:ext cx="7923895" cy="701675"/>
          </a:xfrm>
        </p:spPr>
        <p:txBody>
          <a:bodyPr>
            <a:noAutofit/>
          </a:bodyPr>
          <a:lstStyle/>
          <a:p>
            <a:pPr algn="ctr">
              <a:lnSpc>
                <a:spcPct val="150000"/>
              </a:lnSpc>
            </a:pP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4: t</a:t>
            </a:r>
            <a:r>
              <a:rPr lang="nb-NO" sz="2400" dirty="0">
                <a:solidFill>
                  <a:srgbClr val="0000FF"/>
                </a:solidFill>
                <a:latin typeface="Arial" panose="020B0604020202020204" pitchFamily="34" charset="0"/>
                <a:ea typeface="Arrus-Black Regular"/>
                <a:cs typeface="Arial" panose="020B0604020202020204" pitchFamily="34" charset="0"/>
              </a:rPr>
              <a:t>heo dõi và ghi chép t</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heo</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hoạt</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r>
            <a:b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br>
            <a:r>
              <a:rPr lang="en-US" sz="2400" dirty="0">
                <a:solidFill>
                  <a:schemeClr val="accent6"/>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6"/>
                </a:solidFill>
              </a:rPr>
              <a:t>Ví</a:t>
            </a:r>
            <a:r>
              <a:rPr lang="en-US" sz="2400" b="1" dirty="0">
                <a:solidFill>
                  <a:schemeClr val="accent6"/>
                </a:solidFill>
              </a:rPr>
              <a:t> </a:t>
            </a:r>
            <a:r>
              <a:rPr lang="en-US" sz="2400" b="1" dirty="0" err="1">
                <a:solidFill>
                  <a:schemeClr val="accent6"/>
                </a:solidFill>
              </a:rPr>
              <a:t>dụ</a:t>
            </a:r>
            <a:r>
              <a:rPr lang="en-US" sz="2400" b="1" dirty="0">
                <a:solidFill>
                  <a:schemeClr val="accent6"/>
                </a:solidFill>
              </a:rPr>
              <a:t>: </a:t>
            </a:r>
            <a:r>
              <a:rPr lang="en-US" sz="2400" b="1" dirty="0" err="1">
                <a:solidFill>
                  <a:schemeClr val="accent6"/>
                </a:solidFill>
              </a:rPr>
              <a:t>Chế</a:t>
            </a:r>
            <a:r>
              <a:rPr lang="en-US" sz="2400" b="1" dirty="0">
                <a:solidFill>
                  <a:schemeClr val="accent6"/>
                </a:solidFill>
              </a:rPr>
              <a:t> </a:t>
            </a:r>
            <a:r>
              <a:rPr lang="en-US" sz="2400" b="1" dirty="0" err="1">
                <a:solidFill>
                  <a:schemeClr val="accent6"/>
                </a:solidFill>
              </a:rPr>
              <a:t>độ</a:t>
            </a:r>
            <a:r>
              <a:rPr lang="en-US" sz="2400" b="1" dirty="0">
                <a:solidFill>
                  <a:schemeClr val="accent6"/>
                </a:solidFill>
              </a:rPr>
              <a:t> </a:t>
            </a:r>
            <a:r>
              <a:rPr lang="en-US" sz="2400" b="1" dirty="0" err="1">
                <a:solidFill>
                  <a:schemeClr val="accent6"/>
                </a:solidFill>
              </a:rPr>
              <a:t>sinh</a:t>
            </a:r>
            <a:r>
              <a:rPr lang="en-US" sz="2400" b="1" dirty="0">
                <a:solidFill>
                  <a:schemeClr val="accent6"/>
                </a:solidFill>
              </a:rPr>
              <a:t> </a:t>
            </a:r>
            <a:r>
              <a:rPr lang="en-US" sz="2400" b="1" dirty="0" err="1">
                <a:solidFill>
                  <a:schemeClr val="accent6"/>
                </a:solidFill>
              </a:rPr>
              <a:t>hoạt</a:t>
            </a:r>
            <a:r>
              <a:rPr lang="en-US" sz="2400" b="1" dirty="0">
                <a:solidFill>
                  <a:schemeClr val="accent6"/>
                </a:solidFill>
              </a:rPr>
              <a:t> </a:t>
            </a:r>
            <a:r>
              <a:rPr lang="en-US" sz="2400" b="1" dirty="0" err="1">
                <a:solidFill>
                  <a:schemeClr val="accent6"/>
                </a:solidFill>
              </a:rPr>
              <a:t>cho</a:t>
            </a:r>
            <a:r>
              <a:rPr lang="en-US" sz="2400" b="1" dirty="0">
                <a:solidFill>
                  <a:schemeClr val="accent6"/>
                </a:solidFill>
              </a:rPr>
              <a:t> </a:t>
            </a:r>
            <a:r>
              <a:rPr lang="en-US" sz="2400" b="1" dirty="0" err="1">
                <a:solidFill>
                  <a:schemeClr val="accent6"/>
                </a:solidFill>
              </a:rPr>
              <a:t>trẻ</a:t>
            </a:r>
            <a:r>
              <a:rPr lang="en-US" sz="2400" b="1" dirty="0">
                <a:solidFill>
                  <a:schemeClr val="accent6"/>
                </a:solidFill>
              </a:rPr>
              <a:t> 6 - 12 </a:t>
            </a:r>
            <a:r>
              <a:rPr lang="en-US" sz="2400" b="1" dirty="0" err="1">
                <a:solidFill>
                  <a:schemeClr val="accent6"/>
                </a:solidFill>
              </a:rPr>
              <a:t>tháng</a:t>
            </a:r>
            <a:r>
              <a:rPr lang="en-US" sz="2400" b="1" dirty="0">
                <a:solidFill>
                  <a:schemeClr val="accent6"/>
                </a:solidFill>
              </a:rPr>
              <a:t> </a:t>
            </a:r>
            <a:r>
              <a:rPr lang="en-US" sz="2400" b="1" dirty="0" err="1">
                <a:solidFill>
                  <a:schemeClr val="accent6"/>
                </a:solidFill>
              </a:rPr>
              <a:t>tuổi</a:t>
            </a:r>
            <a:endParaRPr lang="en-US" sz="2400" dirty="0">
              <a:solidFill>
                <a:schemeClr val="accent6"/>
              </a:solidFill>
            </a:endParaRPr>
          </a:p>
        </p:txBody>
      </p:sp>
      <p:pic>
        <p:nvPicPr>
          <p:cNvPr id="4" name="Picture 3"/>
          <p:cNvPicPr>
            <a:picLocks noChangeAspect="1"/>
          </p:cNvPicPr>
          <p:nvPr/>
        </p:nvPicPr>
        <p:blipFill>
          <a:blip r:embed="rId3"/>
          <a:stretch>
            <a:fillRect/>
          </a:stretch>
        </p:blipFill>
        <p:spPr>
          <a:xfrm>
            <a:off x="1109243" y="1153886"/>
            <a:ext cx="9630611" cy="4576011"/>
          </a:xfrm>
          <a:prstGeom prst="rect">
            <a:avLst/>
          </a:prstGeom>
        </p:spPr>
      </p:pic>
      <p:sp>
        <p:nvSpPr>
          <p:cNvPr id="5" name="Content Placeholder 3">
            <a:extLst>
              <a:ext uri="{FF2B5EF4-FFF2-40B4-BE49-F238E27FC236}">
                <a16:creationId xmlns:a16="http://schemas.microsoft.com/office/drawing/2014/main" xmlns="" id="{2A09F108-5BBB-40E1-A4CD-524E1EC95A6B}"/>
              </a:ext>
            </a:extLst>
          </p:cNvPr>
          <p:cNvSpPr txBox="1">
            <a:spLocks/>
          </p:cNvSpPr>
          <p:nvPr/>
        </p:nvSpPr>
        <p:spPr>
          <a:xfrm>
            <a:off x="684307" y="5566611"/>
            <a:ext cx="10480484" cy="11389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anose="05000000000000000000" pitchFamily="2" charset="2"/>
              <a:buChar char="q"/>
            </a:pPr>
            <a:r>
              <a:rPr lang="nb-NO" sz="2400" i="1" dirty="0">
                <a:solidFill>
                  <a:srgbClr val="0000FF"/>
                </a:solidFill>
                <a:latin typeface="Arial" panose="020B0604020202020204" pitchFamily="34" charset="0"/>
                <a:cs typeface="Arial" panose="020B0604020202020204" pitchFamily="34" charset="0"/>
              </a:rPr>
              <a:t> Ghi chú: ghi chép lại những thay đổi rõ rệt của trẻ trong ngày và </a:t>
            </a:r>
            <a:br>
              <a:rPr lang="nb-NO" sz="2400" i="1" dirty="0">
                <a:solidFill>
                  <a:srgbClr val="0000FF"/>
                </a:solidFill>
                <a:latin typeface="Arial" panose="020B0604020202020204" pitchFamily="34" charset="0"/>
                <a:cs typeface="Arial" panose="020B0604020202020204" pitchFamily="34" charset="0"/>
              </a:rPr>
            </a:br>
            <a:r>
              <a:rPr lang="nb-NO" sz="2400" i="1" dirty="0">
                <a:solidFill>
                  <a:srgbClr val="0000FF"/>
                </a:solidFill>
                <a:latin typeface="Arial" panose="020B0604020202020204" pitchFamily="34" charset="0"/>
                <a:cs typeface="Arial" panose="020B0604020202020204" pitchFamily="34" charset="0"/>
              </a:rPr>
              <a:t>những điều cần lưu ý để kịp thời điều chỉnh kế hoạch chăm sóc, giáo dục.</a:t>
            </a:r>
            <a:endParaRPr lang="en-US" sz="2400" dirty="0">
              <a:solidFill>
                <a:srgbClr val="0000FF"/>
              </a:solidFill>
              <a:latin typeface="Arial" panose="020B0604020202020204" pitchFamily="34" charset="0"/>
              <a:cs typeface="Arial" panose="020B0604020202020204" pitchFamily="34" charset="0"/>
            </a:endParaRPr>
          </a:p>
          <a:p>
            <a:pPr algn="just">
              <a:lnSpc>
                <a:spcPct val="100000"/>
              </a:lnSpc>
            </a:pP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3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825"/>
            <a:ext cx="11010900" cy="688975"/>
          </a:xfrm>
        </p:spPr>
        <p:txBody>
          <a:bodyPr>
            <a:normAutofit/>
          </a:bodyPr>
          <a:lstStyle/>
          <a:p>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ghi</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dõi</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trẻ</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trẻ</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hoạt</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động</a:t>
            </a:r>
            <a:r>
              <a:rPr lang="en-US" sz="2400" b="1" i="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FF"/>
                </a:solidFill>
                <a:latin typeface="Arial" panose="020B0604020202020204" pitchFamily="34" charset="0"/>
                <a:ea typeface="Times New Roman" panose="02020603050405020304" pitchFamily="18" charset="0"/>
                <a:cs typeface="Arial" panose="020B0604020202020204" pitchFamily="34" charset="0"/>
              </a:rPr>
              <a:t>ngày</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986842733"/>
              </p:ext>
            </p:extLst>
          </p:nvPr>
        </p:nvGraphicFramePr>
        <p:xfrm>
          <a:off x="506186" y="979714"/>
          <a:ext cx="11342914" cy="4513072"/>
        </p:xfrm>
        <a:graphic>
          <a:graphicData uri="http://schemas.openxmlformats.org/drawingml/2006/table">
            <a:tbl>
              <a:tblPr firstRow="1" firstCol="1" bandRow="1"/>
              <a:tblGrid>
                <a:gridCol w="1338943">
                  <a:extLst>
                    <a:ext uri="{9D8B030D-6E8A-4147-A177-3AD203B41FA5}">
                      <a16:colId xmlns:a16="http://schemas.microsoft.com/office/drawing/2014/main" xmlns="" val="20000"/>
                    </a:ext>
                  </a:extLst>
                </a:gridCol>
                <a:gridCol w="1485900">
                  <a:extLst>
                    <a:ext uri="{9D8B030D-6E8A-4147-A177-3AD203B41FA5}">
                      <a16:colId xmlns:a16="http://schemas.microsoft.com/office/drawing/2014/main" xmlns="" val="20001"/>
                    </a:ext>
                  </a:extLst>
                </a:gridCol>
                <a:gridCol w="1355271">
                  <a:extLst>
                    <a:ext uri="{9D8B030D-6E8A-4147-A177-3AD203B41FA5}">
                      <a16:colId xmlns:a16="http://schemas.microsoft.com/office/drawing/2014/main" xmlns="" val="20002"/>
                    </a:ext>
                  </a:extLst>
                </a:gridCol>
                <a:gridCol w="1028700">
                  <a:extLst>
                    <a:ext uri="{9D8B030D-6E8A-4147-A177-3AD203B41FA5}">
                      <a16:colId xmlns:a16="http://schemas.microsoft.com/office/drawing/2014/main" xmlns="" val="20003"/>
                    </a:ext>
                  </a:extLst>
                </a:gridCol>
                <a:gridCol w="812690">
                  <a:extLst>
                    <a:ext uri="{9D8B030D-6E8A-4147-A177-3AD203B41FA5}">
                      <a16:colId xmlns:a16="http://schemas.microsoft.com/office/drawing/2014/main" xmlns="" val="20004"/>
                    </a:ext>
                  </a:extLst>
                </a:gridCol>
                <a:gridCol w="710426">
                  <a:extLst>
                    <a:ext uri="{9D8B030D-6E8A-4147-A177-3AD203B41FA5}">
                      <a16:colId xmlns:a16="http://schemas.microsoft.com/office/drawing/2014/main" xmlns="" val="20005"/>
                    </a:ext>
                  </a:extLst>
                </a:gridCol>
                <a:gridCol w="900477">
                  <a:extLst>
                    <a:ext uri="{9D8B030D-6E8A-4147-A177-3AD203B41FA5}">
                      <a16:colId xmlns:a16="http://schemas.microsoft.com/office/drawing/2014/main" xmlns="" val="20006"/>
                    </a:ext>
                  </a:extLst>
                </a:gridCol>
                <a:gridCol w="1280577">
                  <a:extLst>
                    <a:ext uri="{9D8B030D-6E8A-4147-A177-3AD203B41FA5}">
                      <a16:colId xmlns:a16="http://schemas.microsoft.com/office/drawing/2014/main" xmlns="" val="20007"/>
                    </a:ext>
                  </a:extLst>
                </a:gridCol>
                <a:gridCol w="1339402">
                  <a:extLst>
                    <a:ext uri="{9D8B030D-6E8A-4147-A177-3AD203B41FA5}">
                      <a16:colId xmlns:a16="http://schemas.microsoft.com/office/drawing/2014/main" xmlns="" val="20008"/>
                    </a:ext>
                  </a:extLst>
                </a:gridCol>
                <a:gridCol w="1090528">
                  <a:extLst>
                    <a:ext uri="{9D8B030D-6E8A-4147-A177-3AD203B41FA5}">
                      <a16:colId xmlns:a16="http://schemas.microsoft.com/office/drawing/2014/main" xmlns="" val="20009"/>
                    </a:ext>
                  </a:extLst>
                </a:gridCol>
              </a:tblGrid>
              <a:tr h="939800">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Tên</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trẻ</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Đón</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trẻ</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chơi</a:t>
                      </a:r>
                      <a:r>
                        <a:rPr lang="en-US" sz="1800" b="1" dirty="0">
                          <a:effectLst/>
                          <a:latin typeface="Arial" panose="020B0604020202020204" pitchFamily="34" charset="0"/>
                          <a:ea typeface="Times New Roman" panose="02020603050405020304" pitchFamily="18" charset="0"/>
                          <a:cs typeface="Arial" panose="020B0604020202020204" pitchFamily="34" charset="0"/>
                        </a:rPr>
                        <a:t>, TD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sáng</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HĐ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học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Chơi</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ngoài</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trời</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Chơi</a:t>
                      </a:r>
                      <a:r>
                        <a:rPr lang="en-US" sz="1800" b="1" dirty="0">
                          <a:effectLst/>
                          <a:latin typeface="Arial" panose="020B0604020202020204" pitchFamily="34" charset="0"/>
                          <a:ea typeface="Times New Roman" panose="02020603050405020304" pitchFamily="18" charset="0"/>
                          <a:cs typeface="Arial" panose="020B0604020202020204" pitchFamily="34" charset="0"/>
                        </a:rPr>
                        <a:t>, HĐ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góc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a:effectLst/>
                          <a:latin typeface="Arial" panose="020B0604020202020204" pitchFamily="34" charset="0"/>
                          <a:ea typeface="Times New Roman" panose="02020603050405020304" pitchFamily="18" charset="0"/>
                          <a:cs typeface="Arial" panose="020B0604020202020204" pitchFamily="34" charset="0"/>
                        </a:rPr>
                        <a:t>Ăn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a:effectLst/>
                          <a:latin typeface="Arial" panose="020B0604020202020204" pitchFamily="34" charset="0"/>
                          <a:ea typeface="Times New Roman" panose="02020603050405020304" pitchFamily="18" charset="0"/>
                          <a:cs typeface="Arial" panose="020B0604020202020204" pitchFamily="34" charset="0"/>
                        </a:rPr>
                        <a:t>Ngủ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a:effectLst/>
                          <a:latin typeface="Arial" panose="020B0604020202020204" pitchFamily="34" charset="0"/>
                          <a:ea typeface="Times New Roman" panose="02020603050405020304" pitchFamily="18" charset="0"/>
                          <a:cs typeface="Arial" panose="020B0604020202020204" pitchFamily="34" charset="0"/>
                        </a:rPr>
                        <a:t>Vệ sinh</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a:effectLst/>
                          <a:latin typeface="Arial" panose="020B0604020202020204" pitchFamily="34" charset="0"/>
                          <a:ea typeface="Times New Roman" panose="02020603050405020304" pitchFamily="18" charset="0"/>
                          <a:cs typeface="Arial" panose="020B0604020202020204" pitchFamily="34" charset="0"/>
                        </a:rPr>
                        <a:t>Chơi, HĐ theo ý thích</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Trả</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trẻ</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879600">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Khánh</a:t>
                      </a:r>
                      <a:r>
                        <a:rPr lang="en-US" sz="1800" b="1" dirty="0">
                          <a:effectLst/>
                          <a:latin typeface="Arial" panose="020B0604020202020204" pitchFamily="34" charset="0"/>
                          <a:ea typeface="Times New Roman" panose="02020603050405020304" pitchFamily="18" charset="0"/>
                          <a:cs typeface="Arial" panose="020B0604020202020204" pitchFamily="34" charset="0"/>
                        </a:rPr>
                        <a:t> An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dirty="0" err="1">
                          <a:effectLst/>
                          <a:latin typeface="Arial" panose="020B0604020202020204" pitchFamily="34" charset="0"/>
                          <a:ea typeface="Times New Roman" panose="02020603050405020304" pitchFamily="18" charset="0"/>
                          <a:cs typeface="Arial" panose="020B0604020202020204" pitchFamily="34" charset="0"/>
                        </a:rPr>
                        <a:t>Khóc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lúc</a:t>
                      </a:r>
                      <a:r>
                        <a:rPr lang="en-US" sz="1800" dirty="0">
                          <a:effectLst/>
                          <a:latin typeface="Arial" panose="020B0604020202020204" pitchFamily="34" charset="0"/>
                          <a:ea typeface="Times New Roman" panose="02020603050405020304" pitchFamily="18" charset="0"/>
                          <a:cs typeface="Arial" panose="020B0604020202020204" pitchFamily="34" charset="0"/>
                        </a:rPr>
                        <a:t> chia </a:t>
                      </a:r>
                      <a:r>
                        <a:rPr lang="en-US" sz="1800" dirty="0" err="1">
                          <a:effectLst/>
                          <a:latin typeface="Arial" panose="020B0604020202020204" pitchFamily="34" charset="0"/>
                          <a:ea typeface="Times New Roman" panose="02020603050405020304" pitchFamily="18" charset="0"/>
                          <a:cs typeface="Arial" panose="020B0604020202020204" pitchFamily="34" charset="0"/>
                        </a:rPr>
                        <a:t>tay</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mẹ</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ngoan</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ngay</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khi</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có</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mẹ</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dirty="0" err="1">
                          <a:effectLst/>
                          <a:latin typeface="Arial" panose="020B0604020202020204" pitchFamily="34" charset="0"/>
                          <a:ea typeface="Times New Roman" panose="02020603050405020304" pitchFamily="18" charset="0"/>
                          <a:cs typeface="Arial" panose="020B0604020202020204" pitchFamily="34" charset="0"/>
                        </a:rPr>
                        <a:t>Lắng</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nghe</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cô</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giờ</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kể</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chuyện</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câu</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cô</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09700">
                <a:tc>
                  <a:txBody>
                    <a:bodyPr/>
                    <a:lstStyle/>
                    <a:p>
                      <a:pPr marL="0" marR="0" algn="ctr">
                        <a:lnSpc>
                          <a:spcPct val="120000"/>
                        </a:lnSpc>
                        <a:spcBef>
                          <a:spcPts val="200"/>
                        </a:spcBef>
                        <a:spcAft>
                          <a:spcPts val="20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Phú</a:t>
                      </a:r>
                      <a:r>
                        <a:rPr lang="en-US" sz="1800" b="1" dirty="0">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Quốc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Hơi sốt buổi sáng và ho. Mẹ gửi thuốc nhờ cô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dirty="0" err="1">
                          <a:effectLst/>
                          <a:latin typeface="Arial" panose="020B0604020202020204" pitchFamily="34" charset="0"/>
                          <a:ea typeface="Times New Roman" panose="02020603050405020304" pitchFamily="18" charset="0"/>
                          <a:cs typeface="Arial" panose="020B0604020202020204" pitchFamily="34" charset="0"/>
                        </a:rPr>
                        <a:t>Ngồi</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yên</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lặng</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cô</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20000"/>
                        </a:lnSpc>
                        <a:spcBef>
                          <a:spcPts val="200"/>
                        </a:spcBef>
                        <a:spcAft>
                          <a:spcPts val="200"/>
                        </a:spcAft>
                      </a:pPr>
                      <a:r>
                        <a:rPr lang="en-US" sz="18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góc</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tạo</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effectLst/>
                          <a:latin typeface="Arial" panose="020B0604020202020204" pitchFamily="34" charset="0"/>
                          <a:ea typeface="Times New Roman" panose="02020603050405020304" pitchFamily="18" charset="0"/>
                          <a:cs typeface="Arial" panose="020B0604020202020204" pitchFamily="34" charset="0"/>
                        </a:rPr>
                        <a:t>hình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200"/>
                        </a:spcBef>
                        <a:spcAft>
                          <a:spcPts val="2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7" name="Rectangle 6"/>
          <p:cNvSpPr/>
          <p:nvPr/>
        </p:nvSpPr>
        <p:spPr>
          <a:xfrm>
            <a:off x="1006928" y="5432334"/>
            <a:ext cx="10673443" cy="1140825"/>
          </a:xfrm>
          <a:prstGeom prst="rect">
            <a:avLst/>
          </a:prstGeom>
        </p:spPr>
        <p:txBody>
          <a:bodyPr wrap="square">
            <a:spAutoFit/>
          </a:bodyPr>
          <a:lstStyle/>
          <a:p>
            <a:pPr marL="342900" lvl="0" indent="-342900" defTabSz="457200">
              <a:lnSpc>
                <a:spcPct val="150000"/>
              </a:lnSpc>
              <a:spcBef>
                <a:spcPts val="1000"/>
              </a:spcBef>
              <a:buClr>
                <a:srgbClr val="0000FF"/>
              </a:buClr>
              <a:buSzPct val="80000"/>
              <a:buFont typeface="Wingdings" panose="05000000000000000000" pitchFamily="2" charset="2"/>
              <a:buChar char="q"/>
            </a:pPr>
            <a:r>
              <a:rPr lang="nb-NO" sz="2400" i="1" dirty="0">
                <a:solidFill>
                  <a:srgbClr val="0000FF"/>
                </a:solidFill>
                <a:latin typeface="Arial" panose="020B0604020202020204" pitchFamily="34" charset="0"/>
                <a:cs typeface="Arial" panose="020B0604020202020204" pitchFamily="34" charset="0"/>
              </a:rPr>
              <a:t>Ghi chú: ghi chép lại những thay đổi rõ rệt của trẻ trong ngày và những điều cần lưu ý để kịp thời điều chỉnh kế hoạch chăm sóc, giáo dục.</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23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4064</TotalTime>
  <Words>1832</Words>
  <Application>Microsoft Office PowerPoint</Application>
  <PresentationFormat>Custom</PresentationFormat>
  <Paragraphs>495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Cách 3: theo dõi và ghi chép theo 3 nội dung (tình trạng sức khỏe của trẻ; trạng thái cảm xúc, thái độ hành vi; kiến thức, kỹ năng của trẻ).</vt:lpstr>
      <vt:lpstr>Cách 4: theo dõi và ghi chép theo chế độ sinh hoạt  Ví dụ: Chế độ sinh hoạt cho trẻ 6 - 12 tháng tuổi</vt:lpstr>
      <vt:lpstr>Cách 5: ghi phiếu quan sát, theo dõi cá nhân trẻ/nhóm trẻ trong hoạt động ngày.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Chế độ sinh hoạt cho trẻ mẫu giáo</vt:lpstr>
      <vt:lpstr>PowerPoint Presentation</vt:lpstr>
      <vt:lpstr>BẢNG ĐÁNH GIÁ SỰ PHÁT TRIỂN CỦA TRẺ Chủ đề/Tháng: ………………………………………………………… Từ ngày …. tháng…… đến hết ngày ……..tháng ………...</vt:lpstr>
      <vt:lpstr>PowerPoint Presentation</vt:lpstr>
      <vt:lpstr>PowerPoint Presentation</vt:lpstr>
      <vt:lpstr>PowerPoint Presentation</vt:lpstr>
      <vt:lpstr>PHIẾU ĐÁNH GIÁ SỰ PHÁT TRIỂN CỦA TRẺ …… TUỔI Năm học: .................... Họ và tên trẻ :......................................................................................................... Ngày, tháng, năm sinh :..........................................Lớp : ...................................... Giáo viên :.............................................................................................................. </vt:lpstr>
      <vt:lpstr>PowerPoint Presentation</vt:lpstr>
      <vt:lpstr>PowerPoint Presentation</vt:lpstr>
      <vt:lpstr>PHIẾU ĐÁNH GIÁ SỰ PHÁT TRIỂN CỦA TRẺ 5 TUỔI Năm học: .................... Họ và tên trẻ :......................................................................................................... Ngày, tháng, năm sinh :..........................................Lớp : ...................................... Giáo viên :.............................................................................................................. </vt:lpstr>
      <vt:lpstr>PowerPoint Presentation</vt:lpstr>
      <vt:lpstr>Đánh giá cuối độ tuổi</vt:lpstr>
      <vt:lpstr>Kết quả đánh giá không dùng để:</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cp:lastModifiedBy>
  <cp:revision>250</cp:revision>
  <cp:lastPrinted>2022-08-30T08:34:39Z</cp:lastPrinted>
  <dcterms:created xsi:type="dcterms:W3CDTF">2021-12-28T08:44:26Z</dcterms:created>
  <dcterms:modified xsi:type="dcterms:W3CDTF">2022-08-30T14:54:42Z</dcterms:modified>
</cp:coreProperties>
</file>